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62" r:id="rId3"/>
    <p:sldId id="267" r:id="rId4"/>
    <p:sldId id="268" r:id="rId5"/>
    <p:sldId id="273" r:id="rId6"/>
    <p:sldId id="285" r:id="rId7"/>
    <p:sldId id="293" r:id="rId8"/>
    <p:sldId id="286" r:id="rId9"/>
    <p:sldId id="270" r:id="rId10"/>
    <p:sldId id="280" r:id="rId11"/>
    <p:sldId id="281" r:id="rId12"/>
    <p:sldId id="282" r:id="rId13"/>
    <p:sldId id="289" r:id="rId14"/>
    <p:sldId id="290" r:id="rId15"/>
    <p:sldId id="277" r:id="rId16"/>
    <p:sldId id="279" r:id="rId17"/>
    <p:sldId id="288" r:id="rId18"/>
    <p:sldId id="294" r:id="rId19"/>
    <p:sldId id="292" r:id="rId20"/>
    <p:sldId id="283" r:id="rId21"/>
    <p:sldId id="284" r:id="rId22"/>
    <p:sldId id="291" r:id="rId23"/>
    <p:sldId id="264" r:id="rId24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3399"/>
    <a:srgbClr val="FF0066"/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267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EA71E-52E7-4CBF-939E-9E561E9A650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1AF82-1B76-486C-83DE-F228FCC6E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769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AF82-1B76-486C-83DE-F228FCC6E36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4933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1AF82-1B76-486C-83DE-F228FCC6E36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493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/>
            <a:endParaRPr lang="ru-RU" sz="3600" dirty="0" smtClean="0">
              <a:solidFill>
                <a:prstClr val="black"/>
              </a:solidFill>
            </a:endParaRPr>
          </a:p>
          <a:p>
            <a:pPr lvl="0" algn="ctr"/>
            <a:endParaRPr lang="ru-RU" sz="2800" dirty="0" smtClean="0">
              <a:solidFill>
                <a:prstClr val="black"/>
              </a:solidFill>
            </a:endParaRPr>
          </a:p>
          <a:p>
            <a:pPr lvl="0" algn="ctr"/>
            <a:endParaRPr lang="ru-RU" sz="2800" dirty="0">
              <a:solidFill>
                <a:prstClr val="black"/>
              </a:solidFill>
            </a:endParaRPr>
          </a:p>
          <a:p>
            <a:pPr lvl="0" algn="ctr"/>
            <a:endParaRPr lang="ru-RU" sz="2800" dirty="0" smtClean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2000241"/>
            <a:ext cx="8001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Организация предметно-пространственной развивающей образовательной среды в разновозрастной группе (1,5 – 4 лет) №1 «Почемучки»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7148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М</a:t>
            </a:r>
            <a:r>
              <a:rPr lang="ru-RU" dirty="0" err="1" smtClean="0">
                <a:solidFill>
                  <a:srgbClr val="002060"/>
                </a:solidFill>
              </a:rPr>
              <a:t>униципальное</a:t>
            </a:r>
            <a:r>
              <a:rPr lang="ru-RU" dirty="0" smtClean="0">
                <a:solidFill>
                  <a:srgbClr val="002060"/>
                </a:solidFill>
              </a:rPr>
              <a:t> бюджетное дошкольное образовательное учреждение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Ремонтненский</a:t>
            </a:r>
            <a:r>
              <a:rPr lang="ru-RU" dirty="0" smtClean="0">
                <a:solidFill>
                  <a:srgbClr val="002060"/>
                </a:solidFill>
              </a:rPr>
              <a:t> детский сад «Солнечный зайчик»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развивающих игр</a:t>
            </a:r>
            <a:endParaRPr lang="ru-RU" sz="4000" dirty="0"/>
          </a:p>
        </p:txBody>
      </p:sp>
      <p:pic>
        <p:nvPicPr>
          <p:cNvPr id="6" name="Picture 2" descr="C:\Users\Пользователь\Desktop\фото Развивающая среда группы\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000528" cy="266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Пользователь\Desktop\фото Развивающая среда группы\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00504"/>
            <a:ext cx="4000528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Пользователь\Desktop\предметно простр\ппс\IMG_20220401_091543.jpg"/>
          <p:cNvPicPr>
            <a:picLocks noChangeAspect="1" noChangeArrowheads="1"/>
          </p:cNvPicPr>
          <p:nvPr/>
        </p:nvPicPr>
        <p:blipFill>
          <a:blip r:embed="rId4" cstate="print"/>
          <a:srcRect b="9804"/>
          <a:stretch>
            <a:fillRect/>
          </a:stretch>
        </p:blipFill>
        <p:spPr bwMode="auto">
          <a:xfrm>
            <a:off x="4857752" y="1142984"/>
            <a:ext cx="3500462" cy="236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Пользователь\Desktop\предметно простр\ппс\63952d31-9cbe-48be-a6be-fef6675abc06.jpg"/>
          <p:cNvPicPr>
            <a:picLocks noChangeAspect="1" noChangeArrowheads="1"/>
          </p:cNvPicPr>
          <p:nvPr/>
        </p:nvPicPr>
        <p:blipFill>
          <a:blip r:embed="rId5"/>
          <a:srcRect t="17656"/>
          <a:stretch>
            <a:fillRect/>
          </a:stretch>
        </p:blipFill>
        <p:spPr bwMode="auto">
          <a:xfrm>
            <a:off x="5286380" y="3714752"/>
            <a:ext cx="2643206" cy="290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развивающих игр</a:t>
            </a:r>
            <a:endParaRPr lang="ru-RU" sz="4000" dirty="0"/>
          </a:p>
        </p:txBody>
      </p:sp>
      <p:pic>
        <p:nvPicPr>
          <p:cNvPr id="4098" name="Picture 2" descr="C:\Users\Пользователь\Desktop\предметно простр\ппс\IMG_20220325_112911.jpg"/>
          <p:cNvPicPr>
            <a:picLocks noChangeAspect="1" noChangeArrowheads="1"/>
          </p:cNvPicPr>
          <p:nvPr/>
        </p:nvPicPr>
        <p:blipFill>
          <a:blip r:embed="rId2" cstate="print"/>
          <a:srcRect l="12865" r="17296"/>
          <a:stretch>
            <a:fillRect/>
          </a:stretch>
        </p:blipFill>
        <p:spPr bwMode="auto">
          <a:xfrm>
            <a:off x="218692" y="1428736"/>
            <a:ext cx="2781672" cy="2964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Пользователь\Desktop\фото Развивающая среда группы\20220408_155120.jpg"/>
          <p:cNvPicPr>
            <a:picLocks noChangeAspect="1" noChangeArrowheads="1"/>
          </p:cNvPicPr>
          <p:nvPr/>
        </p:nvPicPr>
        <p:blipFill>
          <a:blip r:embed="rId3" cstate="print"/>
          <a:srcRect r="23098"/>
          <a:stretch>
            <a:fillRect/>
          </a:stretch>
        </p:blipFill>
        <p:spPr bwMode="auto">
          <a:xfrm rot="5400000">
            <a:off x="3107908" y="2037341"/>
            <a:ext cx="3000395" cy="292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Пользователь\Desktop\фото Развивающая среда группы\20220328_104651.jpg"/>
          <p:cNvPicPr>
            <a:picLocks noChangeAspect="1" noChangeArrowheads="1"/>
          </p:cNvPicPr>
          <p:nvPr/>
        </p:nvPicPr>
        <p:blipFill>
          <a:blip r:embed="rId4" cstate="print"/>
          <a:srcRect l="11610"/>
          <a:stretch>
            <a:fillRect/>
          </a:stretch>
        </p:blipFill>
        <p:spPr bwMode="auto">
          <a:xfrm rot="5400000">
            <a:off x="5891960" y="3096419"/>
            <a:ext cx="3322616" cy="281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9099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«Экологии»</a:t>
            </a:r>
            <a:endParaRPr lang="ru-RU" sz="4000" dirty="0"/>
          </a:p>
        </p:txBody>
      </p:sp>
      <p:pic>
        <p:nvPicPr>
          <p:cNvPr id="5122" name="Picture 2" descr="C:\Users\Пользователь\Desktop\фото Развивающая среда группы\20220408_113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714876" y="1142984"/>
            <a:ext cx="3666801" cy="2498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Пользователь\Desktop\предметно простр\ппс\IMG_20220331_155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86190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Пользователь\Desktop\фото Развивающая среда группы\20220405_170401.jpg"/>
          <p:cNvPicPr>
            <a:picLocks noChangeAspect="1" noChangeArrowheads="1"/>
          </p:cNvPicPr>
          <p:nvPr/>
        </p:nvPicPr>
        <p:blipFill>
          <a:blip r:embed="rId4" cstate="print"/>
          <a:srcRect r="14562"/>
          <a:stretch>
            <a:fillRect/>
          </a:stretch>
        </p:blipFill>
        <p:spPr bwMode="auto">
          <a:xfrm rot="5400000">
            <a:off x="19536" y="1766358"/>
            <a:ext cx="4357718" cy="382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035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ln w="381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«Строительный» (конструктивный) центр</a:t>
            </a:r>
            <a:endParaRPr lang="ru-RU" dirty="0"/>
          </a:p>
        </p:txBody>
      </p:sp>
      <p:pic>
        <p:nvPicPr>
          <p:cNvPr id="7170" name="Picture 2" descr="C:\Users\Пользователь\Desktop\предметно простр\IMG_6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4286248" cy="285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Пользователь\Desktop\предметно простр\ппс\IMG_20220325_100012.jpg"/>
          <p:cNvPicPr>
            <a:picLocks noChangeAspect="1" noChangeArrowheads="1"/>
          </p:cNvPicPr>
          <p:nvPr/>
        </p:nvPicPr>
        <p:blipFill>
          <a:blip r:embed="rId3" cstate="print"/>
          <a:srcRect l="4057" t="13509" r="12734"/>
          <a:stretch>
            <a:fillRect/>
          </a:stretch>
        </p:blipFill>
        <p:spPr bwMode="auto">
          <a:xfrm>
            <a:off x="4714876" y="2714620"/>
            <a:ext cx="421530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654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ln w="381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«Строительный» (конструктивный) центр</a:t>
            </a:r>
            <a:endParaRPr lang="ru-RU" dirty="0"/>
          </a:p>
        </p:txBody>
      </p:sp>
      <p:pic>
        <p:nvPicPr>
          <p:cNvPr id="3074" name="Picture 2" descr="C:\Users\Пользователь\Desktop\предметно простр\ппс\IMG_20220331_155957.jpg"/>
          <p:cNvPicPr>
            <a:picLocks noChangeAspect="1" noChangeArrowheads="1"/>
          </p:cNvPicPr>
          <p:nvPr/>
        </p:nvPicPr>
        <p:blipFill>
          <a:blip r:embed="rId2" cstate="print"/>
          <a:srcRect l="16287" r="17330" b="10280"/>
          <a:stretch>
            <a:fillRect/>
          </a:stretch>
        </p:blipFill>
        <p:spPr bwMode="auto">
          <a:xfrm>
            <a:off x="214282" y="1571612"/>
            <a:ext cx="4071966" cy="4127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Пользователь\Desktop\фото Развивающая среда группы\20220408_155304.jpg"/>
          <p:cNvPicPr>
            <a:picLocks noChangeAspect="1" noChangeArrowheads="1"/>
          </p:cNvPicPr>
          <p:nvPr/>
        </p:nvPicPr>
        <p:blipFill>
          <a:blip r:embed="rId3" cstate="print"/>
          <a:srcRect l="9732" r="20211"/>
          <a:stretch>
            <a:fillRect/>
          </a:stretch>
        </p:blipFill>
        <p:spPr bwMode="auto">
          <a:xfrm rot="5400000">
            <a:off x="4575295" y="1425441"/>
            <a:ext cx="4143404" cy="4435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654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«Мир книги»</a:t>
            </a:r>
            <a:endParaRPr lang="ru-RU" sz="4000" dirty="0"/>
          </a:p>
        </p:txBody>
      </p:sp>
      <p:pic>
        <p:nvPicPr>
          <p:cNvPr id="6146" name="Picture 2" descr="C:\Users\Пользователь\Desktop\предметно простр\IMG_6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357298"/>
            <a:ext cx="4000528" cy="513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352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«Творческая мастерская»</a:t>
            </a:r>
            <a:endParaRPr lang="ru-RU" sz="4000" dirty="0"/>
          </a:p>
        </p:txBody>
      </p:sp>
      <p:pic>
        <p:nvPicPr>
          <p:cNvPr id="2051" name="Picture 3" descr="C:\Users\Пользователь\Desktop\предметно простр\640f6ad3-e0ec-4fef-bd3d-69763c4f4da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285860"/>
            <a:ext cx="2928958" cy="390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Пользователь\Desktop\фото Развивающая среда группы\20220328_103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643306" y="1285860"/>
            <a:ext cx="5143568" cy="385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77425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8968"/>
          </a:xfrm>
          <a:ln w="381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«Музыкально-театрализованный» центр</a:t>
            </a:r>
            <a:endParaRPr lang="ru-RU" dirty="0"/>
          </a:p>
        </p:txBody>
      </p:sp>
      <p:pic>
        <p:nvPicPr>
          <p:cNvPr id="5122" name="Picture 2" descr="C:\Users\Пользователь\Desktop\фото Развивающая среда группы\20220328_095211.jpg"/>
          <p:cNvPicPr>
            <a:picLocks noChangeAspect="1" noChangeArrowheads="1"/>
          </p:cNvPicPr>
          <p:nvPr/>
        </p:nvPicPr>
        <p:blipFill>
          <a:blip r:embed="rId2" cstate="print"/>
          <a:srcRect l="10418" t="2498" b="4102"/>
          <a:stretch>
            <a:fillRect/>
          </a:stretch>
        </p:blipFill>
        <p:spPr bwMode="auto">
          <a:xfrm rot="5400000">
            <a:off x="-190608" y="1976502"/>
            <a:ext cx="5024621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Пользователь\Desktop\фото Развивающая среда группы\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3471" y="1285860"/>
            <a:ext cx="3607619" cy="240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Пользователь\Desktop\фото Развивающая среда группы\20220408_122306.jpg"/>
          <p:cNvPicPr>
            <a:picLocks noChangeAspect="1" noChangeArrowheads="1"/>
          </p:cNvPicPr>
          <p:nvPr/>
        </p:nvPicPr>
        <p:blipFill>
          <a:blip r:embed="rId4" cstate="print"/>
          <a:srcRect l="3615" r="3997" b="7243"/>
          <a:stretch>
            <a:fillRect/>
          </a:stretch>
        </p:blipFill>
        <p:spPr bwMode="auto">
          <a:xfrm rot="10800000">
            <a:off x="4810885" y="3786190"/>
            <a:ext cx="3618767" cy="272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439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8968"/>
          </a:xfrm>
          <a:ln w="381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«Музыкально-театрализованный» центр</a:t>
            </a:r>
            <a:endParaRPr lang="ru-RU" dirty="0"/>
          </a:p>
        </p:txBody>
      </p:sp>
      <p:pic>
        <p:nvPicPr>
          <p:cNvPr id="1026" name="Picture 2" descr="C:\Users\Пользователь\Desktop\предметно простр\ппс\3eaf72fd-3175-412f-aa9b-87e613e759ce.jpg"/>
          <p:cNvPicPr>
            <a:picLocks noChangeAspect="1" noChangeArrowheads="1"/>
          </p:cNvPicPr>
          <p:nvPr/>
        </p:nvPicPr>
        <p:blipFill>
          <a:blip r:embed="rId2"/>
          <a:srcRect l="14804" t="17361" r="28945"/>
          <a:stretch>
            <a:fillRect/>
          </a:stretch>
        </p:blipFill>
        <p:spPr bwMode="auto">
          <a:xfrm>
            <a:off x="4572000" y="1142984"/>
            <a:ext cx="3571932" cy="236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Пользователь\Desktop\20220303_102341.jpg"/>
          <p:cNvPicPr>
            <a:picLocks noChangeAspect="1" noChangeArrowheads="1"/>
          </p:cNvPicPr>
          <p:nvPr/>
        </p:nvPicPr>
        <p:blipFill>
          <a:blip r:embed="rId3" cstate="print"/>
          <a:srcRect l="10026" r="8976"/>
          <a:stretch>
            <a:fillRect/>
          </a:stretch>
        </p:blipFill>
        <p:spPr bwMode="auto">
          <a:xfrm>
            <a:off x="4714876" y="3429000"/>
            <a:ext cx="3429024" cy="3175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Пользователь\Desktop\20220303_101827.jpg"/>
          <p:cNvPicPr>
            <a:picLocks noChangeAspect="1" noChangeArrowheads="1"/>
          </p:cNvPicPr>
          <p:nvPr/>
        </p:nvPicPr>
        <p:blipFill>
          <a:blip r:embed="rId4" cstate="print"/>
          <a:srcRect l="52283" b="5014"/>
          <a:stretch>
            <a:fillRect/>
          </a:stretch>
        </p:blipFill>
        <p:spPr bwMode="auto">
          <a:xfrm>
            <a:off x="426571" y="1428736"/>
            <a:ext cx="3288173" cy="4909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439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Центр отдыха и уединения</a:t>
            </a:r>
            <a:endParaRPr lang="ru-RU" dirty="0"/>
          </a:p>
        </p:txBody>
      </p:sp>
      <p:pic>
        <p:nvPicPr>
          <p:cNvPr id="3075" name="Picture 3" descr="C:\Users\Пользователь\Desktop\предметно простр\ппс\IMG_20220325_104042.jpg"/>
          <p:cNvPicPr>
            <a:picLocks noChangeAspect="1" noChangeArrowheads="1"/>
          </p:cNvPicPr>
          <p:nvPr/>
        </p:nvPicPr>
        <p:blipFill>
          <a:blip r:embed="rId2" cstate="print"/>
          <a:srcRect r="5713" b="11428"/>
          <a:stretch>
            <a:fillRect/>
          </a:stretch>
        </p:blipFill>
        <p:spPr bwMode="auto">
          <a:xfrm>
            <a:off x="642910" y="1214422"/>
            <a:ext cx="3500462" cy="246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Пользователь\Desktop\предметно простр\ппс\IMG_20220325_104320.jpg"/>
          <p:cNvPicPr>
            <a:picLocks noChangeAspect="1" noChangeArrowheads="1"/>
          </p:cNvPicPr>
          <p:nvPr/>
        </p:nvPicPr>
        <p:blipFill>
          <a:blip r:embed="rId3" cstate="print"/>
          <a:srcRect t="39057" r="8245" b="6316"/>
          <a:stretch>
            <a:fillRect/>
          </a:stretch>
        </p:blipFill>
        <p:spPr bwMode="auto">
          <a:xfrm>
            <a:off x="4520071" y="1857364"/>
            <a:ext cx="440964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Пользователь\Desktop\предметно простр\87950a99-ff0d-4dcb-a6af-7f87b95f5f56.jpg"/>
          <p:cNvPicPr>
            <a:picLocks noChangeAspect="1" noChangeArrowheads="1"/>
          </p:cNvPicPr>
          <p:nvPr/>
        </p:nvPicPr>
        <p:blipFill>
          <a:blip r:embed="rId4"/>
          <a:srcRect l="1484" t="5000" r="5000" b="7812"/>
          <a:stretch>
            <a:fillRect/>
          </a:stretch>
        </p:blipFill>
        <p:spPr bwMode="auto">
          <a:xfrm>
            <a:off x="357158" y="3786190"/>
            <a:ext cx="3990542" cy="2790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654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332656"/>
            <a:ext cx="5940152" cy="5355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Развивающая предметно-пространственная среда нашей группы  </a:t>
            </a:r>
            <a:r>
              <a:rPr lang="ru-RU" dirty="0"/>
              <a:t>– часть образовательной среды</a:t>
            </a:r>
            <a:r>
              <a:rPr lang="ru-RU" dirty="0" smtClean="0"/>
              <a:t>, которая наполнена  нами материалами</a:t>
            </a:r>
            <a:r>
              <a:rPr lang="ru-RU" dirty="0"/>
              <a:t>, оборудованием и инвентарем для развития детей </a:t>
            </a:r>
            <a:r>
              <a:rPr lang="ru-RU" dirty="0" smtClean="0"/>
              <a:t>младшего возраста </a:t>
            </a:r>
            <a:r>
              <a:rPr lang="ru-RU" dirty="0"/>
              <a:t>в соответствии с особенностями </a:t>
            </a:r>
            <a:r>
              <a:rPr lang="ru-RU" dirty="0" smtClean="0"/>
              <a:t>возрастного </a:t>
            </a:r>
            <a:r>
              <a:rPr lang="ru-RU" dirty="0"/>
              <a:t>этапа, охраны и укрепления </a:t>
            </a:r>
            <a:r>
              <a:rPr lang="ru-RU" dirty="0" smtClean="0"/>
              <a:t> здоровья детей, учета </a:t>
            </a:r>
            <a:r>
              <a:rPr lang="ru-RU" dirty="0"/>
              <a:t>особенностей и коррекции недостатков их развития. 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Предметно-пространственная </a:t>
            </a:r>
            <a:r>
              <a:rPr lang="ru-RU" dirty="0"/>
              <a:t>развивающая среда </a:t>
            </a:r>
            <a:r>
              <a:rPr lang="ru-RU" dirty="0" smtClean="0"/>
              <a:t>в нашей группе организованна  так, </a:t>
            </a:r>
            <a:r>
              <a:rPr lang="ru-RU" dirty="0"/>
              <a:t>чтобы каждый </a:t>
            </a:r>
            <a:r>
              <a:rPr lang="ru-RU" dirty="0" smtClean="0"/>
              <a:t>ребенок </a:t>
            </a:r>
            <a:r>
              <a:rPr lang="ru-RU" dirty="0"/>
              <a:t>имел возможность заниматься любимым делом. Размещение оборудования по секторам позволяет детям объединиться подгруппами  по общим интересам (конструирование, </a:t>
            </a:r>
            <a:r>
              <a:rPr lang="ru-RU" dirty="0" smtClean="0"/>
              <a:t>творчество, театрально-игровая </a:t>
            </a:r>
            <a:r>
              <a:rPr lang="ru-RU" dirty="0"/>
              <a:t>деятельность, экспериментирование). </a:t>
            </a:r>
            <a:r>
              <a:rPr lang="ru-RU" dirty="0" smtClean="0"/>
              <a:t>Мы наполнили группу оборудованием и   материалами, которые способствуют активизации познавательной деятельности, развивающими  играми, техническими устройствами,  игрушками </a:t>
            </a:r>
            <a:r>
              <a:rPr lang="ru-RU" dirty="0"/>
              <a:t>и </a:t>
            </a:r>
            <a:r>
              <a:rPr lang="ru-RU" dirty="0" smtClean="0"/>
              <a:t>т.п.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«Если хочешь быть здоров»</a:t>
            </a:r>
            <a:endParaRPr lang="ru-RU" sz="4000" dirty="0"/>
          </a:p>
        </p:txBody>
      </p:sp>
      <p:pic>
        <p:nvPicPr>
          <p:cNvPr id="6146" name="Picture 2" descr="C:\Users\Пользователь\Desktop\предметно простр\ппс\IMG_6485.JPG"/>
          <p:cNvPicPr>
            <a:picLocks noChangeAspect="1" noChangeArrowheads="1"/>
          </p:cNvPicPr>
          <p:nvPr/>
        </p:nvPicPr>
        <p:blipFill>
          <a:blip r:embed="rId2" cstate="print"/>
          <a:srcRect l="16208" r="6317" b="12102"/>
          <a:stretch>
            <a:fillRect/>
          </a:stretch>
        </p:blipFill>
        <p:spPr bwMode="auto">
          <a:xfrm>
            <a:off x="285720" y="1928802"/>
            <a:ext cx="4429156" cy="335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Пользователь\Desktop\предметно простр\ппс\IMG_20220325_094320.jpg"/>
          <p:cNvPicPr>
            <a:picLocks noChangeAspect="1" noChangeArrowheads="1"/>
          </p:cNvPicPr>
          <p:nvPr/>
        </p:nvPicPr>
        <p:blipFill>
          <a:blip r:embed="rId3" cstate="print"/>
          <a:srcRect t="14249" r="7596"/>
          <a:stretch>
            <a:fillRect/>
          </a:stretch>
        </p:blipFill>
        <p:spPr bwMode="auto">
          <a:xfrm>
            <a:off x="5072066" y="1428736"/>
            <a:ext cx="3700088" cy="457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790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«Если хочешь быть здоров»</a:t>
            </a:r>
            <a:endParaRPr lang="ru-RU" sz="4000" dirty="0"/>
          </a:p>
        </p:txBody>
      </p:sp>
      <p:pic>
        <p:nvPicPr>
          <p:cNvPr id="6147" name="Picture 3" descr="C:\Users\Пользователь\Desktop\предметно простр\ппс\IMG_20220325_092535.jpg"/>
          <p:cNvPicPr>
            <a:picLocks noChangeAspect="1" noChangeArrowheads="1"/>
          </p:cNvPicPr>
          <p:nvPr/>
        </p:nvPicPr>
        <p:blipFill>
          <a:blip r:embed="rId2" cstate="print"/>
          <a:srcRect l="24339" t="7933" r="34014" b="11297"/>
          <a:stretch>
            <a:fillRect/>
          </a:stretch>
        </p:blipFill>
        <p:spPr bwMode="auto">
          <a:xfrm>
            <a:off x="5429256" y="1428736"/>
            <a:ext cx="3504926" cy="509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Пользователь\Desktop\предметно простр\ппс\IMG_20220325_091700.jpg"/>
          <p:cNvPicPr>
            <a:picLocks noChangeAspect="1" noChangeArrowheads="1"/>
          </p:cNvPicPr>
          <p:nvPr/>
        </p:nvPicPr>
        <p:blipFill>
          <a:blip r:embed="rId3" cstate="print"/>
          <a:srcRect t="13660" r="9745"/>
          <a:stretch>
            <a:fillRect/>
          </a:stretch>
        </p:blipFill>
        <p:spPr bwMode="auto">
          <a:xfrm>
            <a:off x="357158" y="1928802"/>
            <a:ext cx="4903197" cy="351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790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Техническое обеспечение</a:t>
            </a:r>
            <a:endParaRPr lang="ru-RU" sz="4000" dirty="0"/>
          </a:p>
        </p:txBody>
      </p:sp>
      <p:pic>
        <p:nvPicPr>
          <p:cNvPr id="1027" name="Picture 3" descr="F:\ЗАЙЧИК\20220222_093435.jpg"/>
          <p:cNvPicPr>
            <a:picLocks noChangeAspect="1" noChangeArrowheads="1"/>
          </p:cNvPicPr>
          <p:nvPr/>
        </p:nvPicPr>
        <p:blipFill>
          <a:blip r:embed="rId3" cstate="print"/>
          <a:srcRect t="12169" r="22093" b="25331"/>
          <a:stretch>
            <a:fillRect/>
          </a:stretch>
        </p:blipFill>
        <p:spPr bwMode="auto">
          <a:xfrm>
            <a:off x="4572000" y="1142984"/>
            <a:ext cx="4205238" cy="253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Пользователь\Desktop\предметно простр\ппс\IMG_20220328_100242.jpg"/>
          <p:cNvPicPr>
            <a:picLocks noChangeAspect="1" noChangeArrowheads="1"/>
          </p:cNvPicPr>
          <p:nvPr/>
        </p:nvPicPr>
        <p:blipFill>
          <a:blip r:embed="rId4" cstate="print"/>
          <a:srcRect t="10817" r="4266"/>
          <a:stretch>
            <a:fillRect/>
          </a:stretch>
        </p:blipFill>
        <p:spPr bwMode="auto">
          <a:xfrm>
            <a:off x="4643438" y="3786190"/>
            <a:ext cx="4052329" cy="283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Пользователь\Desktop\предметно простр\d8eb061e-1691-4970-98f4-36319e7a8d38.jpg"/>
          <p:cNvPicPr>
            <a:picLocks noChangeAspect="1" noChangeArrowheads="1"/>
          </p:cNvPicPr>
          <p:nvPr/>
        </p:nvPicPr>
        <p:blipFill>
          <a:blip r:embed="rId5"/>
          <a:srcRect l="19453"/>
          <a:stretch>
            <a:fillRect/>
          </a:stretch>
        </p:blipFill>
        <p:spPr bwMode="auto">
          <a:xfrm>
            <a:off x="214282" y="1857364"/>
            <a:ext cx="4082502" cy="380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77425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0" y="1412776"/>
            <a:ext cx="9144000" cy="70788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5856" y="404664"/>
            <a:ext cx="5652120" cy="6186309"/>
          </a:xfrm>
          <a:prstGeom prst="rect">
            <a:avLst/>
          </a:prstGeom>
          <a:noFill/>
          <a:ln w="38100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   Создавая </a:t>
            </a:r>
            <a:r>
              <a:rPr lang="ru-RU" dirty="0"/>
              <a:t>предметно — развивающую </a:t>
            </a:r>
            <a:r>
              <a:rPr lang="ru-RU" dirty="0" smtClean="0"/>
              <a:t>среду в группе, мы старались сделать так, чтобы среда  выполняла </a:t>
            </a:r>
            <a:r>
              <a:rPr lang="ru-RU" dirty="0"/>
              <a:t>образовательную, развивающую, воспитывающую, стимулирующую, организованную, коммуникативную функции. Но самое главное – она должна работать на развитие самостоятельности и самодеятельности ребенка.   </a:t>
            </a:r>
            <a:r>
              <a:rPr lang="ru-RU" dirty="0" smtClean="0"/>
              <a:t>Мы очень  гибко </a:t>
            </a:r>
            <a:r>
              <a:rPr lang="ru-RU" dirty="0"/>
              <a:t>и </a:t>
            </a:r>
            <a:r>
              <a:rPr lang="ru-RU" dirty="0" smtClean="0"/>
              <a:t>вариативно используем пространство. Предметно – развивающая </a:t>
            </a:r>
            <a:r>
              <a:rPr lang="ru-RU" smtClean="0"/>
              <a:t>среда  служит </a:t>
            </a:r>
            <a:r>
              <a:rPr lang="ru-RU" dirty="0"/>
              <a:t>удовлетворению потребностей и интересов </a:t>
            </a:r>
            <a:r>
              <a:rPr lang="ru-RU" dirty="0" smtClean="0"/>
              <a:t>детей. </a:t>
            </a:r>
            <a:r>
              <a:rPr lang="ru-RU" dirty="0"/>
              <a:t>Форма и дизайн предметов </a:t>
            </a:r>
            <a:r>
              <a:rPr lang="ru-RU" dirty="0" smtClean="0"/>
              <a:t>ориентированы </a:t>
            </a:r>
            <a:r>
              <a:rPr lang="ru-RU" dirty="0"/>
              <a:t>на безопасность и возраст детей.   В группе </a:t>
            </a:r>
            <a:r>
              <a:rPr lang="ru-RU" dirty="0" smtClean="0"/>
              <a:t>выделено  </a:t>
            </a:r>
            <a:r>
              <a:rPr lang="ru-RU" dirty="0"/>
              <a:t>место для детской экспериментальной деятельности. Элементы декора </a:t>
            </a:r>
            <a:r>
              <a:rPr lang="ru-RU" dirty="0" smtClean="0"/>
              <a:t>легко меняются в соответствии с сезоном, праздниками, осуществлении проектной деятельности.</a:t>
            </a:r>
            <a:endParaRPr lang="ru-RU" dirty="0"/>
          </a:p>
          <a:p>
            <a:pPr algn="just"/>
            <a:r>
              <a:rPr lang="ru-RU" dirty="0" smtClean="0"/>
              <a:t>   Детский </a:t>
            </a:r>
            <a:r>
              <a:rPr lang="ru-RU" dirty="0"/>
              <a:t>сад - это второй дом для сотрудников и детей. А свой дом всегда хочется украсить, сделать уютным, оригинальным, </a:t>
            </a:r>
            <a:r>
              <a:rPr lang="ru-RU" dirty="0" smtClean="0"/>
              <a:t>теплым</a:t>
            </a:r>
            <a:r>
              <a:rPr lang="ru-RU" dirty="0"/>
              <a:t>, непохожим на другие.</a:t>
            </a:r>
          </a:p>
          <a:p>
            <a:pPr algn="just"/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34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2928926" y="214290"/>
            <a:ext cx="5786478" cy="3447098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/>
              <a:t>Развивающая предметно-пространственная </a:t>
            </a:r>
            <a:r>
              <a:rPr lang="ru-RU" sz="2800" dirty="0" smtClean="0"/>
              <a:t>среда: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содержательно-насыщенная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трансформируемая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полифункциональная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вариативная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доступная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безопасная</a:t>
            </a:r>
            <a:r>
              <a:rPr lang="ru-RU" sz="2400" dirty="0"/>
              <a:t> </a:t>
            </a:r>
          </a:p>
          <a:p>
            <a:endParaRPr lang="ru-RU" dirty="0"/>
          </a:p>
        </p:txBody>
      </p:sp>
      <p:pic>
        <p:nvPicPr>
          <p:cNvPr id="1026" name="Picture 2" descr="C:\Users\Пользователь\Desktop\фото Развивающая среда группы\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71942"/>
            <a:ext cx="3286148" cy="260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ользователь\Desktop\предметно простр\IMG_6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4071942"/>
            <a:ext cx="364334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040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«Безопасности»</a:t>
            </a:r>
            <a:endParaRPr lang="ru-RU" sz="4000" dirty="0"/>
          </a:p>
        </p:txBody>
      </p:sp>
      <p:pic>
        <p:nvPicPr>
          <p:cNvPr id="1026" name="Picture 2" descr="C:\Users\Пользователь\Desktop\предметно простр\ппс\IMG_6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78"/>
            <a:ext cx="417912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ользователь\Desktop\предметно простр\ппс\IMG_20220328_095718.jpg"/>
          <p:cNvPicPr>
            <a:picLocks noChangeAspect="1" noChangeArrowheads="1"/>
          </p:cNvPicPr>
          <p:nvPr/>
        </p:nvPicPr>
        <p:blipFill>
          <a:blip r:embed="rId4" cstate="print"/>
          <a:srcRect r="12776"/>
          <a:stretch>
            <a:fillRect/>
          </a:stretch>
        </p:blipFill>
        <p:spPr bwMode="auto">
          <a:xfrm>
            <a:off x="4500562" y="1571612"/>
            <a:ext cx="4429156" cy="380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140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9938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Игровой центр</a:t>
            </a:r>
            <a:endParaRPr lang="ru-RU" sz="4000" dirty="0"/>
          </a:p>
        </p:txBody>
      </p:sp>
      <p:pic>
        <p:nvPicPr>
          <p:cNvPr id="3074" name="Picture 2" descr="C:\Users\Пользователь\Desktop\фото Развивающая среда группы\125.JPG"/>
          <p:cNvPicPr>
            <a:picLocks noChangeAspect="1" noChangeArrowheads="1"/>
          </p:cNvPicPr>
          <p:nvPr/>
        </p:nvPicPr>
        <p:blipFill>
          <a:blip r:embed="rId2" cstate="print"/>
          <a:srcRect t="4161"/>
          <a:stretch>
            <a:fillRect/>
          </a:stretch>
        </p:blipFill>
        <p:spPr bwMode="auto">
          <a:xfrm>
            <a:off x="714348" y="1285860"/>
            <a:ext cx="3714776" cy="237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Пользователь\Desktop\предметно простр\3886abdd-ceea-4a87-a2eb-a4d28ed19e7c.jpg"/>
          <p:cNvPicPr>
            <a:picLocks noChangeAspect="1" noChangeArrowheads="1"/>
          </p:cNvPicPr>
          <p:nvPr/>
        </p:nvPicPr>
        <p:blipFill>
          <a:blip r:embed="rId3"/>
          <a:srcRect b="5765"/>
          <a:stretch>
            <a:fillRect/>
          </a:stretch>
        </p:blipFill>
        <p:spPr bwMode="auto">
          <a:xfrm>
            <a:off x="4901498" y="1500174"/>
            <a:ext cx="3581952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Пользователь\Desktop\предметно простр\IMG_6538.JPG"/>
          <p:cNvPicPr>
            <a:picLocks noChangeAspect="1" noChangeArrowheads="1"/>
          </p:cNvPicPr>
          <p:nvPr/>
        </p:nvPicPr>
        <p:blipFill>
          <a:blip r:embed="rId4" cstate="print"/>
          <a:srcRect l="7147" t="11979" r="6698"/>
          <a:stretch>
            <a:fillRect/>
          </a:stretch>
        </p:blipFill>
        <p:spPr bwMode="auto">
          <a:xfrm>
            <a:off x="714348" y="3929066"/>
            <a:ext cx="3781639" cy="2575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337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9938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Игровой центр</a:t>
            </a:r>
            <a:endParaRPr lang="ru-RU" sz="4000" dirty="0"/>
          </a:p>
        </p:txBody>
      </p:sp>
      <p:pic>
        <p:nvPicPr>
          <p:cNvPr id="4100" name="Picture 4" descr="C:\Users\Пользователь\Desktop\предметно простр\ппс\IMG_20220325_105046.jpg"/>
          <p:cNvPicPr>
            <a:picLocks noChangeAspect="1" noChangeArrowheads="1"/>
          </p:cNvPicPr>
          <p:nvPr/>
        </p:nvPicPr>
        <p:blipFill>
          <a:blip r:embed="rId2" cstate="print"/>
          <a:srcRect l="8882" t="24076" r="24321"/>
          <a:stretch>
            <a:fillRect/>
          </a:stretch>
        </p:blipFill>
        <p:spPr bwMode="auto">
          <a:xfrm>
            <a:off x="285720" y="1428736"/>
            <a:ext cx="4037617" cy="344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Пользователь\Desktop\предметно простр\ппс\IMG_20220325_102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714620"/>
            <a:ext cx="4476781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337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9938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Игровой центр</a:t>
            </a:r>
            <a:endParaRPr lang="ru-RU" sz="4000" dirty="0"/>
          </a:p>
        </p:txBody>
      </p:sp>
      <p:pic>
        <p:nvPicPr>
          <p:cNvPr id="4098" name="Picture 2" descr="C:\Users\Пользователь\Desktop\предметно простр\IMG_6514.JPG"/>
          <p:cNvPicPr>
            <a:picLocks noChangeAspect="1" noChangeArrowheads="1"/>
          </p:cNvPicPr>
          <p:nvPr/>
        </p:nvPicPr>
        <p:blipFill>
          <a:blip r:embed="rId2" cstate="print"/>
          <a:srcRect l="2199" b="7255"/>
          <a:stretch>
            <a:fillRect/>
          </a:stretch>
        </p:blipFill>
        <p:spPr bwMode="auto">
          <a:xfrm>
            <a:off x="4714876" y="1285860"/>
            <a:ext cx="406797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Пользователь\Desktop\предметно простр\IMG_6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385765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Пользователь\Desktop\предметно простр\IMG_6535.JPG"/>
          <p:cNvPicPr>
            <a:picLocks noChangeAspect="1" noChangeArrowheads="1"/>
          </p:cNvPicPr>
          <p:nvPr/>
        </p:nvPicPr>
        <p:blipFill>
          <a:blip r:embed="rId4" cstate="print"/>
          <a:srcRect l="3906" t="5859" r="8637" b="2018"/>
          <a:stretch>
            <a:fillRect/>
          </a:stretch>
        </p:blipFill>
        <p:spPr bwMode="auto">
          <a:xfrm>
            <a:off x="2571736" y="3929066"/>
            <a:ext cx="3786214" cy="265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337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/>
              <a:t>Центр «Родной край»</a:t>
            </a:r>
            <a:endParaRPr lang="ru-RU" sz="4000" dirty="0"/>
          </a:p>
        </p:txBody>
      </p:sp>
      <p:pic>
        <p:nvPicPr>
          <p:cNvPr id="3074" name="Picture 2" descr="C:\Users\Пользователь\Desktop\фото Развивающая среда группы\20220408_114403.jpg"/>
          <p:cNvPicPr>
            <a:picLocks noChangeAspect="1" noChangeArrowheads="1"/>
          </p:cNvPicPr>
          <p:nvPr/>
        </p:nvPicPr>
        <p:blipFill>
          <a:blip r:embed="rId3" cstate="print"/>
          <a:srcRect l="24311" t="2893" r="9796"/>
          <a:stretch>
            <a:fillRect/>
          </a:stretch>
        </p:blipFill>
        <p:spPr bwMode="auto">
          <a:xfrm rot="10800000">
            <a:off x="4214810" y="1214420"/>
            <a:ext cx="4572032" cy="505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Пользователь\Desktop\фото Развивающая среда группы\20220412_140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2842" y="1643052"/>
            <a:ext cx="392909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754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785</TotalTime>
  <Words>361</Words>
  <Application>Microsoft Office PowerPoint</Application>
  <PresentationFormat>Экран (4:3)</PresentationFormat>
  <Paragraphs>39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Центр «Безопасности»</vt:lpstr>
      <vt:lpstr>Игровой центр</vt:lpstr>
      <vt:lpstr>Игровой центр</vt:lpstr>
      <vt:lpstr>Игровой центр</vt:lpstr>
      <vt:lpstr>Центр «Родной край»</vt:lpstr>
      <vt:lpstr>Центр развивающих игр</vt:lpstr>
      <vt:lpstr>Центр развивающих игр</vt:lpstr>
      <vt:lpstr>Центр «Экологии»</vt:lpstr>
      <vt:lpstr>«Строительный» (конструктивный) центр</vt:lpstr>
      <vt:lpstr>«Строительный» (конструктивный) центр</vt:lpstr>
      <vt:lpstr>Центр «Мир книги»</vt:lpstr>
      <vt:lpstr>Центр «Творческая мастерская»</vt:lpstr>
      <vt:lpstr>«Музыкально-театрализованный» центр</vt:lpstr>
      <vt:lpstr>«Музыкально-театрализованный» центр</vt:lpstr>
      <vt:lpstr>Центр отдыха и уединения</vt:lpstr>
      <vt:lpstr>Центр «Если хочешь быть здоров»</vt:lpstr>
      <vt:lpstr>Центр «Если хочешь быть здоров»</vt:lpstr>
      <vt:lpstr>Техническое обеспечение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Пользователь</cp:lastModifiedBy>
  <cp:revision>94</cp:revision>
  <dcterms:created xsi:type="dcterms:W3CDTF">2014-05-12T04:44:22Z</dcterms:created>
  <dcterms:modified xsi:type="dcterms:W3CDTF">2022-04-13T09:55:27Z</dcterms:modified>
</cp:coreProperties>
</file>