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67" r:id="rId8"/>
    <p:sldId id="271" r:id="rId9"/>
    <p:sldId id="272" r:id="rId10"/>
    <p:sldId id="274" r:id="rId11"/>
    <p:sldId id="261" r:id="rId12"/>
    <p:sldId id="262" r:id="rId13"/>
    <p:sldId id="263" r:id="rId14"/>
    <p:sldId id="264" r:id="rId15"/>
    <p:sldId id="268" r:id="rId16"/>
    <p:sldId id="265" r:id="rId17"/>
    <p:sldId id="266" r:id="rId18"/>
    <p:sldId id="269" r:id="rId19"/>
    <p:sldId id="270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5C00-7A2D-49FB-9561-B47CC34729F9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6B34-97DA-43A7-B302-CBEC5089C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271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5C00-7A2D-49FB-9561-B47CC34729F9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6B34-97DA-43A7-B302-CBEC5089C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904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5C00-7A2D-49FB-9561-B47CC34729F9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6B34-97DA-43A7-B302-CBEC5089C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621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5C00-7A2D-49FB-9561-B47CC34729F9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6B34-97DA-43A7-B302-CBEC5089C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747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5C00-7A2D-49FB-9561-B47CC34729F9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6B34-97DA-43A7-B302-CBEC5089C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813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5C00-7A2D-49FB-9561-B47CC34729F9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6B34-97DA-43A7-B302-CBEC5089C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970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5C00-7A2D-49FB-9561-B47CC34729F9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6B34-97DA-43A7-B302-CBEC5089C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684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5C00-7A2D-49FB-9561-B47CC34729F9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6B34-97DA-43A7-B302-CBEC5089C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87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5C00-7A2D-49FB-9561-B47CC34729F9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6B34-97DA-43A7-B302-CBEC5089C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902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5C00-7A2D-49FB-9561-B47CC34729F9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6B34-97DA-43A7-B302-CBEC5089C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051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D5C00-7A2D-49FB-9561-B47CC34729F9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6B34-97DA-43A7-B302-CBEC5089C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39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D5C00-7A2D-49FB-9561-B47CC34729F9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E6B34-97DA-43A7-B302-CBEC5089C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06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0" r="39762" b="18068"/>
          <a:stretch/>
        </p:blipFill>
        <p:spPr>
          <a:xfrm rot="5400000">
            <a:off x="683566" y="4077074"/>
            <a:ext cx="2664298" cy="18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Горизонтальный свиток 6"/>
          <p:cNvSpPr/>
          <p:nvPr/>
        </p:nvSpPr>
        <p:spPr>
          <a:xfrm>
            <a:off x="539552" y="548680"/>
            <a:ext cx="3888432" cy="2905480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Проект: </a:t>
            </a:r>
          </a:p>
          <a:p>
            <a:pPr algn="ctr"/>
            <a:r>
              <a:rPr lang="ru-RU" sz="2800" dirty="0" smtClean="0"/>
              <a:t>«</a:t>
            </a:r>
            <a:r>
              <a:rPr lang="ru-RU" sz="3600" dirty="0" err="1" smtClean="0"/>
              <a:t>Фрутокрышки</a:t>
            </a:r>
            <a:r>
              <a:rPr lang="ru-RU" sz="3600" dirty="0" smtClean="0"/>
              <a:t>»</a:t>
            </a:r>
          </a:p>
          <a:p>
            <a:pPr algn="ctr"/>
            <a:endParaRPr lang="ru-RU" sz="3600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059832" y="3429000"/>
            <a:ext cx="1778496" cy="1776135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Подготовила воспитатель: Жилина Наталья Андреевна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9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88"/>
    </mc:Choice>
    <mc:Fallback xmlns="">
      <p:transition spd="slow" advTm="1738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1196752"/>
            <a:ext cx="3672408" cy="4137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5122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75"/>
    </mc:Choice>
    <mc:Fallback xmlns="">
      <p:transition spd="slow" advTm="1307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52736"/>
            <a:ext cx="3168351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78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30"/>
    </mc:Choice>
    <mc:Fallback xmlns="">
      <p:transition spd="slow" advTm="1393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1052736"/>
            <a:ext cx="3456384" cy="4281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3971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35"/>
    </mc:Choice>
    <mc:Fallback xmlns="">
      <p:transition spd="slow" advTm="1523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80728"/>
            <a:ext cx="3240359" cy="435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4251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15"/>
    </mc:Choice>
    <mc:Fallback xmlns="">
      <p:transition spd="slow" advTm="13815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908720"/>
            <a:ext cx="3384376" cy="4425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6104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07"/>
    </mc:Choice>
    <mc:Fallback xmlns="">
      <p:transition spd="slow" advTm="13107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980728"/>
            <a:ext cx="3528392" cy="435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1521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15"/>
    </mc:Choice>
    <mc:Fallback xmlns="">
      <p:transition spd="slow" advTm="12515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38275"/>
            <a:ext cx="3816424" cy="3981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Овал 4"/>
          <p:cNvSpPr/>
          <p:nvPr/>
        </p:nvSpPr>
        <p:spPr>
          <a:xfrm>
            <a:off x="971600" y="692696"/>
            <a:ext cx="3096344" cy="9361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Трафареты 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12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31"/>
    </mc:Choice>
    <mc:Fallback xmlns="">
      <p:transition spd="slow" advTm="1193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80728"/>
            <a:ext cx="3528391" cy="4176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6332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67"/>
    </mc:Choice>
    <mc:Fallback xmlns="">
      <p:transition spd="slow" advTm="12467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Блок-схема: ручное управление 4"/>
          <p:cNvSpPr/>
          <p:nvPr/>
        </p:nvSpPr>
        <p:spPr>
          <a:xfrm>
            <a:off x="323528" y="836712"/>
            <a:ext cx="4104456" cy="5256584"/>
          </a:xfrm>
          <a:prstGeom prst="flowChartManualOperati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Перспектива: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 разработать и создать многофункциональное панно «Умники и умницы» для самостоятельной и познавательной деятельности детей дошкольного возраста не только из </a:t>
            </a:r>
            <a:r>
              <a:rPr lang="ru-RU" sz="1400" dirty="0" err="1" smtClean="0">
                <a:solidFill>
                  <a:schemeClr val="tx1"/>
                </a:solidFill>
              </a:rPr>
              <a:t>крышек,но</a:t>
            </a:r>
            <a:r>
              <a:rPr lang="ru-RU" sz="1400" dirty="0" smtClean="0">
                <a:solidFill>
                  <a:schemeClr val="tx1"/>
                </a:solidFill>
              </a:rPr>
              <a:t> и другого бросового материала-</a:t>
            </a:r>
            <a:r>
              <a:rPr lang="ru-RU" sz="1400" dirty="0" err="1" smtClean="0">
                <a:solidFill>
                  <a:schemeClr val="tx1"/>
                </a:solidFill>
              </a:rPr>
              <a:t>Бизиборд</a:t>
            </a:r>
            <a:r>
              <a:rPr lang="ru-RU" sz="1400" dirty="0" smtClean="0">
                <a:solidFill>
                  <a:schemeClr val="tx1"/>
                </a:solidFill>
              </a:rPr>
              <a:t>»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Возможность распространения </a:t>
            </a:r>
            <a:r>
              <a:rPr lang="ru-RU" dirty="0" smtClean="0">
                <a:solidFill>
                  <a:srgbClr val="FF0000"/>
                </a:solidFill>
              </a:rPr>
              <a:t>проекта </a:t>
            </a:r>
            <a:r>
              <a:rPr lang="ru-RU" dirty="0" smtClean="0">
                <a:solidFill>
                  <a:srgbClr val="FF0000"/>
                </a:solidFill>
              </a:rPr>
              <a:t>в других ДОУ , </a:t>
            </a:r>
            <a:r>
              <a:rPr lang="ru-RU" sz="1400" dirty="0" err="1" smtClean="0">
                <a:solidFill>
                  <a:schemeClr val="tx1"/>
                </a:solidFill>
              </a:rPr>
              <a:t>т.к.крышки</a:t>
            </a:r>
            <a:r>
              <a:rPr lang="ru-RU" sz="1400" dirty="0" smtClean="0">
                <a:solidFill>
                  <a:schemeClr val="tx1"/>
                </a:solidFill>
              </a:rPr>
              <a:t> доказали свою доступность, многофункциональность, отсутствие дополнительных финансовых затрат для обогащения и обновления развивающей среды в группе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10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68"/>
    </mc:Choice>
    <mc:Fallback xmlns="">
      <p:transition spd="slow" advTm="42468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19" cy="6858000"/>
          </a:xfrm>
        </p:spPr>
      </p:pic>
      <p:sp>
        <p:nvSpPr>
          <p:cNvPr id="5" name="Выноска со стрелкой вниз 4"/>
          <p:cNvSpPr/>
          <p:nvPr/>
        </p:nvSpPr>
        <p:spPr>
          <a:xfrm>
            <a:off x="611560" y="764704"/>
            <a:ext cx="3816424" cy="5616624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В группе создан центр «</a:t>
            </a:r>
            <a:r>
              <a:rPr lang="ru-RU" sz="1600" dirty="0" err="1" smtClean="0">
                <a:solidFill>
                  <a:srgbClr val="FF0000"/>
                </a:solidFill>
              </a:rPr>
              <a:t>Крышкоград</a:t>
            </a:r>
            <a:r>
              <a:rPr lang="ru-RU" sz="1600" dirty="0" smtClean="0">
                <a:solidFill>
                  <a:srgbClr val="FF0000"/>
                </a:solidFill>
              </a:rPr>
              <a:t>» - </a:t>
            </a:r>
            <a:r>
              <a:rPr lang="ru-RU" sz="1600" dirty="0" smtClean="0">
                <a:solidFill>
                  <a:schemeClr val="tx1"/>
                </a:solidFill>
              </a:rPr>
              <a:t>как развивающая среда, стимулирующая игровую, творческую и познавательную активность детей при минимальных  финансовых затратах.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-создана картотека игр и пособий из крышек;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-дети самостоятельно придумывают игры с бросовым материалом, создают поделки;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-родители активно используют дома бросовый материал для совместной деятельности </a:t>
            </a:r>
            <a:r>
              <a:rPr lang="ru-RU" sz="1600" smtClean="0">
                <a:solidFill>
                  <a:schemeClr val="tx1"/>
                </a:solidFill>
              </a:rPr>
              <a:t>с </a:t>
            </a:r>
            <a:r>
              <a:rPr lang="ru-RU" sz="1600" smtClean="0">
                <a:solidFill>
                  <a:schemeClr val="tx1"/>
                </a:solidFill>
              </a:rPr>
              <a:t>детьми,  </a:t>
            </a:r>
            <a:r>
              <a:rPr lang="ru-RU" sz="1600" dirty="0" smtClean="0">
                <a:solidFill>
                  <a:schemeClr val="tx1"/>
                </a:solidFill>
              </a:rPr>
              <a:t>как познавательного так и творческого направления. 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91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03"/>
    </mc:Choice>
    <mc:Fallback xmlns="">
      <p:transition spd="slow" advTm="4330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3" name="Горизонтальный свиток 2"/>
          <p:cNvSpPr/>
          <p:nvPr/>
        </p:nvSpPr>
        <p:spPr>
          <a:xfrm>
            <a:off x="719483" y="692696"/>
            <a:ext cx="3600400" cy="1296144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Цель: </a:t>
            </a:r>
            <a:endParaRPr lang="ru-RU" sz="32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809328" y="1988840"/>
            <a:ext cx="3816424" cy="3528392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Обновить  развивающую образовательно – интеллектуальную среду в группе , стимулирующую игровую и познавательную активность детей 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82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05"/>
    </mc:Choice>
    <mc:Fallback xmlns="">
      <p:transition spd="slow" advTm="22305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Волна 5"/>
          <p:cNvSpPr/>
          <p:nvPr/>
        </p:nvSpPr>
        <p:spPr>
          <a:xfrm>
            <a:off x="755576" y="1772816"/>
            <a:ext cx="3816424" cy="2786608"/>
          </a:xfrm>
          <a:prstGeom prst="wav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Я вас благодарю за внимание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87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99"/>
    </mc:Choice>
    <mc:Fallback xmlns="">
      <p:transition spd="slow" advTm="1199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Стрелка вправо 5"/>
          <p:cNvSpPr/>
          <p:nvPr/>
        </p:nvSpPr>
        <p:spPr>
          <a:xfrm>
            <a:off x="611560" y="476672"/>
            <a:ext cx="3778665" cy="72008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задачи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395536" y="1196752"/>
            <a:ext cx="4176464" cy="194421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Для детей: </a:t>
            </a:r>
          </a:p>
          <a:p>
            <a:pPr algn="ctr"/>
            <a:r>
              <a:rPr lang="ru-RU" sz="1200" dirty="0" smtClean="0"/>
              <a:t>-учить использовать бросовый материал в играх; </a:t>
            </a:r>
          </a:p>
          <a:p>
            <a:pPr algn="ctr"/>
            <a:r>
              <a:rPr lang="ru-RU" sz="1200" dirty="0" smtClean="0"/>
              <a:t>-развивать мелкую моторику рук; </a:t>
            </a:r>
          </a:p>
          <a:p>
            <a:pPr algn="ctr"/>
            <a:r>
              <a:rPr lang="ru-RU" sz="1200" dirty="0" smtClean="0"/>
              <a:t>-развивать зрительное восприятие, сообразительность, воображение, фантазию, внимание, память; </a:t>
            </a:r>
          </a:p>
          <a:p>
            <a:pPr marL="171450" indent="-171450" algn="ctr">
              <a:buFontTx/>
              <a:buChar char="-"/>
            </a:pPr>
            <a:r>
              <a:rPr lang="ru-RU" sz="1200" dirty="0" smtClean="0"/>
              <a:t>Развивать творческие способности; </a:t>
            </a:r>
          </a:p>
          <a:p>
            <a:pPr marL="171450" indent="-171450" algn="ctr">
              <a:buFontTx/>
              <a:buChar char="-"/>
            </a:pPr>
            <a:r>
              <a:rPr lang="ru-RU" sz="1200" dirty="0" smtClean="0"/>
              <a:t>- развивать коммуникативные навыки; </a:t>
            </a:r>
          </a:p>
          <a:p>
            <a:pPr marL="171450" indent="-171450" algn="ctr">
              <a:buFontTx/>
              <a:buChar char="-"/>
            </a:pPr>
            <a:r>
              <a:rPr lang="ru-RU" sz="1200" dirty="0" smtClean="0"/>
              <a:t>- воспитывать бережное отношение к играм и игрушкам.</a:t>
            </a:r>
            <a:endParaRPr lang="ru-RU" sz="1200" dirty="0"/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827584" y="3140968"/>
            <a:ext cx="3869016" cy="2016224"/>
          </a:xfrm>
          <a:prstGeom prst="flowChartPreparati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Для педагогов: </a:t>
            </a:r>
          </a:p>
          <a:p>
            <a:pPr marL="171450" indent="-171450" algn="ctr">
              <a:buFontTx/>
              <a:buChar char="-"/>
            </a:pPr>
            <a:r>
              <a:rPr lang="ru-RU" sz="1200" dirty="0" smtClean="0"/>
              <a:t>Изготовление дидактических игр и пособий; </a:t>
            </a:r>
          </a:p>
          <a:p>
            <a:pPr marL="171450" indent="-171450" algn="ctr">
              <a:buFontTx/>
              <a:buChar char="-"/>
            </a:pPr>
            <a:r>
              <a:rPr lang="ru-RU" sz="1200" dirty="0" smtClean="0"/>
              <a:t>-составление картотеки игр; </a:t>
            </a:r>
          </a:p>
          <a:p>
            <a:pPr marL="171450" indent="-171450" algn="ctr">
              <a:buFontTx/>
              <a:buChar char="-"/>
            </a:pPr>
            <a:r>
              <a:rPr lang="ru-RU" sz="1200" dirty="0" smtClean="0"/>
              <a:t>- создание руководства по изготовлению игрового оборудование из крышек; </a:t>
            </a:r>
          </a:p>
          <a:p>
            <a:pPr marL="171450" indent="-171450" algn="ctr">
              <a:buFontTx/>
              <a:buChar char="-"/>
            </a:pPr>
            <a:r>
              <a:rPr lang="ru-RU" sz="1200" dirty="0" smtClean="0"/>
              <a:t>- привлечение родителей к активному сотрудничеству.</a:t>
            </a:r>
            <a:endParaRPr lang="ru-RU" sz="1200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971600" y="5157192"/>
            <a:ext cx="2304256" cy="1368152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Для родителей: </a:t>
            </a:r>
          </a:p>
          <a:p>
            <a:pPr marL="171450" indent="-171450" algn="ctr">
              <a:buFontTx/>
              <a:buChar char="-"/>
            </a:pPr>
            <a:r>
              <a:rPr lang="ru-RU" sz="1200" dirty="0" smtClean="0"/>
              <a:t>Изготовление игрушек из крышек; </a:t>
            </a:r>
          </a:p>
          <a:p>
            <a:pPr marL="171450" indent="-171450" algn="ctr">
              <a:buFontTx/>
              <a:buChar char="-"/>
            </a:pPr>
            <a:r>
              <a:rPr lang="ru-RU" sz="1200" dirty="0" smtClean="0"/>
              <a:t>-побуждать использовать бросовый материал для игр дома.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0508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24"/>
    </mc:Choice>
    <mc:Fallback xmlns="">
      <p:transition spd="slow" advTm="4602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Двойная стрелка влево/вправо 4"/>
          <p:cNvSpPr/>
          <p:nvPr/>
        </p:nvSpPr>
        <p:spPr>
          <a:xfrm>
            <a:off x="251520" y="692696"/>
            <a:ext cx="4248472" cy="1070408"/>
          </a:xfrm>
          <a:prstGeom prst="left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Актуальность:</a:t>
            </a:r>
            <a:endParaRPr lang="ru-RU" dirty="0"/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683568" y="1763104"/>
            <a:ext cx="3960440" cy="4546216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Сейчас стало модным говорить об экологии, о новых способах использования мусора для всеобщего блага, вряд ли  мы задумывались, что из этого мусора может что то стать основой для оригинальных детских игрушек  или поделок.</a:t>
            </a:r>
          </a:p>
          <a:p>
            <a:pPr algn="ctr"/>
            <a:r>
              <a:rPr lang="ru-RU" sz="1400" dirty="0" smtClean="0"/>
              <a:t>Процесс создания поделок из бросового материал включает в работу воображение и фантазию.</a:t>
            </a:r>
          </a:p>
          <a:p>
            <a:pPr algn="ctr"/>
            <a:r>
              <a:rPr lang="ru-RU" sz="1400" dirty="0" smtClean="0"/>
              <a:t>Ну  а создание из бросового материала игр и пособий могут служить,  как для развития творческих способностей детей, так и  для развития познавательной активности дошкольников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5563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55"/>
    </mc:Choice>
    <mc:Fallback xmlns="">
      <p:transition spd="slow" advTm="4095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Круглая лента лицом вверх 5"/>
          <p:cNvSpPr/>
          <p:nvPr/>
        </p:nvSpPr>
        <p:spPr>
          <a:xfrm>
            <a:off x="395536" y="620688"/>
            <a:ext cx="4176464" cy="1911080"/>
          </a:xfrm>
          <a:prstGeom prst="ellipse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Взаимодействие с родителями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683568" y="2348880"/>
            <a:ext cx="4320480" cy="38884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- </a:t>
            </a:r>
            <a:r>
              <a:rPr lang="ru-RU" sz="1400" dirty="0" smtClean="0"/>
              <a:t>помощь в подборке материала для проекта; </a:t>
            </a:r>
          </a:p>
          <a:p>
            <a:pPr algn="ctr"/>
            <a:r>
              <a:rPr lang="ru-RU" sz="1400" dirty="0" smtClean="0"/>
              <a:t>-изготовление игрушек и игр вместе с детьми; </a:t>
            </a:r>
          </a:p>
          <a:p>
            <a:pPr algn="ctr"/>
            <a:r>
              <a:rPr lang="ru-RU" sz="1400" dirty="0" smtClean="0"/>
              <a:t>-консультация «Использование бросового материала»; </a:t>
            </a:r>
          </a:p>
          <a:p>
            <a:pPr algn="ctr"/>
            <a:r>
              <a:rPr lang="ru-RU" sz="1400" dirty="0" smtClean="0"/>
              <a:t>-выставка игр и пособий «Наша игротека»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8600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24"/>
    </mc:Choice>
    <mc:Fallback xmlns="">
      <p:transition spd="slow" advTm="2252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980728"/>
            <a:ext cx="3744416" cy="435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0330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70"/>
    </mc:Choice>
    <mc:Fallback xmlns="">
      <p:transition spd="slow" advTm="1267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80728"/>
            <a:ext cx="3312367" cy="435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091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33"/>
    </mc:Choice>
    <mc:Fallback xmlns="">
      <p:transition spd="slow" advTm="1553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1052736"/>
            <a:ext cx="3528392" cy="4281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3571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23"/>
    </mc:Choice>
    <mc:Fallback xmlns="">
      <p:transition spd="slow" advTm="16723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1124744"/>
            <a:ext cx="3600400" cy="4209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75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43"/>
    </mc:Choice>
    <mc:Fallback xmlns="">
      <p:transition spd="slow" advTm="16443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372</Words>
  <Application>Microsoft Office PowerPoint</Application>
  <PresentationFormat>Экран (4:3)</PresentationFormat>
  <Paragraphs>40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Престиж-ПК</dc:creator>
  <cp:lastModifiedBy>Престиж-ПК</cp:lastModifiedBy>
  <cp:revision>19</cp:revision>
  <dcterms:created xsi:type="dcterms:W3CDTF">2023-03-26T14:43:43Z</dcterms:created>
  <dcterms:modified xsi:type="dcterms:W3CDTF">2023-03-27T10:38:49Z</dcterms:modified>
</cp:coreProperties>
</file>