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7" r:id="rId8"/>
    <p:sldId id="271" r:id="rId9"/>
    <p:sldId id="272" r:id="rId10"/>
    <p:sldId id="274" r:id="rId11"/>
    <p:sldId id="261" r:id="rId12"/>
    <p:sldId id="262" r:id="rId13"/>
    <p:sldId id="263" r:id="rId14"/>
    <p:sldId id="264" r:id="rId15"/>
    <p:sldId id="268" r:id="rId16"/>
    <p:sldId id="265" r:id="rId17"/>
    <p:sldId id="266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7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8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7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0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5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5C00-7A2D-49FB-9561-B47CC34729F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6B34-97DA-43A7-B302-CBEC5089C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39762" b="18068"/>
          <a:stretch/>
        </p:blipFill>
        <p:spPr>
          <a:xfrm rot="5400000">
            <a:off x="683566" y="4077074"/>
            <a:ext cx="2664298" cy="18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539552" y="548680"/>
            <a:ext cx="3888432" cy="290548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Проект: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3600" dirty="0" err="1" smtClean="0"/>
              <a:t>Фрутокрышки</a:t>
            </a:r>
            <a:r>
              <a:rPr lang="ru-RU" sz="3600" dirty="0" smtClean="0"/>
              <a:t>»</a:t>
            </a:r>
          </a:p>
          <a:p>
            <a:pPr algn="ctr"/>
            <a:endParaRPr lang="ru-RU" sz="36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59832" y="3429000"/>
            <a:ext cx="1778496" cy="177613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воспитатель: Жилина Наталья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"/>
    </mc:Choice>
    <mc:Fallback xmlns="">
      <p:transition spd="slow" advTm="173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96752"/>
            <a:ext cx="3672408" cy="413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2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5"/>
    </mc:Choice>
    <mc:Fallback xmlns="">
      <p:transition spd="slow" advTm="1307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3168351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0"/>
    </mc:Choice>
    <mc:Fallback xmlns="">
      <p:transition spd="slow" advTm="139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052736"/>
            <a:ext cx="3456384" cy="4281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97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"/>
    </mc:Choice>
    <mc:Fallback xmlns="">
      <p:transition spd="slow" advTm="152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3240359" cy="435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25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5"/>
    </mc:Choice>
    <mc:Fallback xmlns="">
      <p:transition spd="slow" advTm="138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908720"/>
            <a:ext cx="3384376" cy="442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0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7"/>
    </mc:Choice>
    <mc:Fallback xmlns="">
      <p:transition spd="slow" advTm="131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980728"/>
            <a:ext cx="3528392" cy="435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52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5"/>
    </mc:Choice>
    <mc:Fallback xmlns="">
      <p:transition spd="slow" advTm="125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8275"/>
            <a:ext cx="3816424" cy="398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971600" y="692696"/>
            <a:ext cx="309634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Трафареты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1"/>
    </mc:Choice>
    <mc:Fallback xmlns="">
      <p:transition spd="slow" advTm="1193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528391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7"/>
    </mc:Choice>
    <mc:Fallback xmlns="">
      <p:transition spd="slow" advTm="124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Блок-схема: ручное управление 4"/>
          <p:cNvSpPr/>
          <p:nvPr/>
        </p:nvSpPr>
        <p:spPr>
          <a:xfrm>
            <a:off x="323528" y="836712"/>
            <a:ext cx="4104456" cy="5256584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Перспектива: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разработать и создать многофункциональное панно «Умники и умницы» для самостоятельной и познавательной деятельности детей дошкольного возраста не только из </a:t>
            </a:r>
            <a:r>
              <a:rPr lang="ru-RU" sz="1400" dirty="0" err="1" smtClean="0">
                <a:solidFill>
                  <a:schemeClr val="tx1"/>
                </a:solidFill>
              </a:rPr>
              <a:t>крышек,но</a:t>
            </a:r>
            <a:r>
              <a:rPr lang="ru-RU" sz="1400" dirty="0" smtClean="0">
                <a:solidFill>
                  <a:schemeClr val="tx1"/>
                </a:solidFill>
              </a:rPr>
              <a:t> и другого бросового материала-</a:t>
            </a:r>
            <a:r>
              <a:rPr lang="ru-RU" sz="1400" dirty="0" err="1" smtClean="0">
                <a:solidFill>
                  <a:schemeClr val="tx1"/>
                </a:solidFill>
              </a:rPr>
              <a:t>Бизиборд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Возможность распространения </a:t>
            </a:r>
            <a:r>
              <a:rPr lang="ru-RU" dirty="0" smtClean="0">
                <a:solidFill>
                  <a:srgbClr val="FF0000"/>
                </a:solidFill>
              </a:rPr>
              <a:t>проекта </a:t>
            </a:r>
            <a:r>
              <a:rPr lang="ru-RU" dirty="0" smtClean="0">
                <a:solidFill>
                  <a:srgbClr val="FF0000"/>
                </a:solidFill>
              </a:rPr>
              <a:t>в других ДОУ , </a:t>
            </a:r>
            <a:r>
              <a:rPr lang="ru-RU" sz="1400" dirty="0" err="1" smtClean="0">
                <a:solidFill>
                  <a:schemeClr val="tx1"/>
                </a:solidFill>
              </a:rPr>
              <a:t>т.к.крышки</a:t>
            </a:r>
            <a:r>
              <a:rPr lang="ru-RU" sz="1400" dirty="0" smtClean="0">
                <a:solidFill>
                  <a:schemeClr val="tx1"/>
                </a:solidFill>
              </a:rPr>
              <a:t> доказали свою доступность, многофункциональность, отсутствие дополнительных финансовых затрат для обогащения и обновления развивающей среды в группе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68"/>
    </mc:Choice>
    <mc:Fallback xmlns="">
      <p:transition spd="slow" advTm="4246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  <p:sp>
        <p:nvSpPr>
          <p:cNvPr id="5" name="Выноска со стрелкой вниз 4"/>
          <p:cNvSpPr/>
          <p:nvPr/>
        </p:nvSpPr>
        <p:spPr>
          <a:xfrm>
            <a:off x="611560" y="764704"/>
            <a:ext cx="3816424" cy="561662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 группе создан центр «</a:t>
            </a:r>
            <a:r>
              <a:rPr lang="ru-RU" sz="1600" dirty="0" err="1" smtClean="0">
                <a:solidFill>
                  <a:srgbClr val="FF0000"/>
                </a:solidFill>
              </a:rPr>
              <a:t>Крышкоград</a:t>
            </a:r>
            <a:r>
              <a:rPr lang="ru-RU" sz="1600" dirty="0" smtClean="0">
                <a:solidFill>
                  <a:srgbClr val="FF0000"/>
                </a:solidFill>
              </a:rPr>
              <a:t>» - </a:t>
            </a:r>
            <a:r>
              <a:rPr lang="ru-RU" sz="1600" dirty="0" smtClean="0">
                <a:solidFill>
                  <a:schemeClr val="tx1"/>
                </a:solidFill>
              </a:rPr>
              <a:t>как развивающая среда, стимулирующая игровую, творческую и познавательную активность детей при минимальных  финансовых затратах.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-создана картотека игр и пособий из крышек;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-дети самостоятельно придумывают игры с бросовым материалом, создают поделки;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-родители активно используют дома бросовый материал для совместной деятельности </a:t>
            </a:r>
            <a:r>
              <a:rPr lang="ru-RU" sz="1600" smtClean="0">
                <a:solidFill>
                  <a:schemeClr val="tx1"/>
                </a:solidFill>
              </a:rPr>
              <a:t>с </a:t>
            </a:r>
            <a:r>
              <a:rPr lang="ru-RU" sz="1600" smtClean="0">
                <a:solidFill>
                  <a:schemeClr val="tx1"/>
                </a:solidFill>
              </a:rPr>
              <a:t>детьми,  </a:t>
            </a:r>
            <a:r>
              <a:rPr lang="ru-RU" sz="1600" dirty="0" smtClean="0">
                <a:solidFill>
                  <a:schemeClr val="tx1"/>
                </a:solidFill>
              </a:rPr>
              <a:t>как познавательного так и творческого направления. 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3"/>
    </mc:Choice>
    <mc:Fallback xmlns="">
      <p:transition spd="slow" advTm="433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Горизонтальный свиток 2"/>
          <p:cNvSpPr/>
          <p:nvPr/>
        </p:nvSpPr>
        <p:spPr>
          <a:xfrm>
            <a:off x="719483" y="692696"/>
            <a:ext cx="3600400" cy="1296144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Цель: </a:t>
            </a:r>
            <a:endParaRPr lang="ru-RU" sz="32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9328" y="1988840"/>
            <a:ext cx="3816424" cy="352839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Обновить  развивающую образовательно – интеллектуальную среду в группе , стимулирующую игровую и познавательную активность детей 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5"/>
    </mc:Choice>
    <mc:Fallback xmlns="">
      <p:transition spd="slow" advTm="2230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Волна 5"/>
          <p:cNvSpPr/>
          <p:nvPr/>
        </p:nvSpPr>
        <p:spPr>
          <a:xfrm>
            <a:off x="755576" y="1772816"/>
            <a:ext cx="3816424" cy="278660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Я вас благодарю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9"/>
    </mc:Choice>
    <mc:Fallback xmlns="">
      <p:transition spd="slow" advTm="119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Стрелка вправо 5"/>
          <p:cNvSpPr/>
          <p:nvPr/>
        </p:nvSpPr>
        <p:spPr>
          <a:xfrm>
            <a:off x="611560" y="476672"/>
            <a:ext cx="3778665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задачи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95536" y="1196752"/>
            <a:ext cx="4176464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детей: </a:t>
            </a:r>
          </a:p>
          <a:p>
            <a:pPr algn="ctr"/>
            <a:r>
              <a:rPr lang="ru-RU" sz="1200" dirty="0" smtClean="0"/>
              <a:t>-учить использовать бросовый материал в играх; </a:t>
            </a:r>
          </a:p>
          <a:p>
            <a:pPr algn="ctr"/>
            <a:r>
              <a:rPr lang="ru-RU" sz="1200" dirty="0" smtClean="0"/>
              <a:t>-развивать мелкую моторику рук; </a:t>
            </a:r>
          </a:p>
          <a:p>
            <a:pPr algn="ctr"/>
            <a:r>
              <a:rPr lang="ru-RU" sz="1200" dirty="0" smtClean="0"/>
              <a:t>-развивать зрительное восприятие, сообразительность, воображение, фантазию, внимание, память;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Развивать творческие способности;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 развивать коммуникативные навыки;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 воспитывать бережное отношение к играм и игрушкам.</a:t>
            </a:r>
            <a:endParaRPr lang="ru-RU" sz="1200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827584" y="3140968"/>
            <a:ext cx="3869016" cy="2016224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педагогов: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Изготовление дидактических игр и пособий;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-составление картотеки игр;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 создание руководства по изготовлению игрового оборудование из крышек;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 привлечение родителей к активному сотрудничеству.</a:t>
            </a:r>
            <a:endParaRPr lang="ru-RU" sz="12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71600" y="5157192"/>
            <a:ext cx="2304256" cy="136815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родителей: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Изготовление игрушек из крышек; 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/>
              <a:t>-побуждать использовать бросовый материал для игр дома.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0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4"/>
    </mc:Choice>
    <mc:Fallback xmlns="">
      <p:transition spd="slow" advTm="460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251520" y="692696"/>
            <a:ext cx="4248472" cy="1070408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83568" y="1763104"/>
            <a:ext cx="3960440" cy="454621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Сейчас стало модным говорить об экологии, о новых способах использования мусора для всеобщего блага, вряд ли  мы задумывались, что из этого мусора может что то стать основой для оригинальных детских игрушек  или поделок.</a:t>
            </a:r>
          </a:p>
          <a:p>
            <a:pPr algn="ctr"/>
            <a:r>
              <a:rPr lang="ru-RU" sz="1400" dirty="0" smtClean="0"/>
              <a:t>Процесс создания поделок из бросового материал включает в работу воображение и фантазию.</a:t>
            </a:r>
          </a:p>
          <a:p>
            <a:pPr algn="ctr"/>
            <a:r>
              <a:rPr lang="ru-RU" sz="1400" dirty="0" smtClean="0"/>
              <a:t>Ну  а создание из бросового материала игр и пособий могут служить,  как для развития творческих способностей детей, так и  для развития познавательной активности дошкольников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56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55"/>
    </mc:Choice>
    <mc:Fallback xmlns="">
      <p:transition spd="slow" advTm="409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Круглая лента лицом вверх 5"/>
          <p:cNvSpPr/>
          <p:nvPr/>
        </p:nvSpPr>
        <p:spPr>
          <a:xfrm>
            <a:off x="395536" y="620688"/>
            <a:ext cx="4176464" cy="1911080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683568" y="2348880"/>
            <a:ext cx="4320480" cy="3888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r>
              <a:rPr lang="ru-RU" sz="1400" dirty="0" smtClean="0"/>
              <a:t>помощь в подборке материала для проекта; </a:t>
            </a:r>
          </a:p>
          <a:p>
            <a:pPr algn="ctr"/>
            <a:r>
              <a:rPr lang="ru-RU" sz="1400" dirty="0" smtClean="0"/>
              <a:t>-изготовление игрушек и игр вместе с детьми; </a:t>
            </a:r>
          </a:p>
          <a:p>
            <a:pPr algn="ctr"/>
            <a:r>
              <a:rPr lang="ru-RU" sz="1400" dirty="0" smtClean="0"/>
              <a:t>-консультация «Использование бросового материала»; </a:t>
            </a:r>
          </a:p>
          <a:p>
            <a:pPr algn="ctr"/>
            <a:r>
              <a:rPr lang="ru-RU" sz="1400" dirty="0" smtClean="0"/>
              <a:t>-выставка игр и пособий «Наша игротека»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6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4"/>
    </mc:Choice>
    <mc:Fallback xmlns="">
      <p:transition spd="slow" advTm="225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80728"/>
            <a:ext cx="3744416" cy="435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33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0"/>
    </mc:Choice>
    <mc:Fallback xmlns="">
      <p:transition spd="slow" advTm="126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3312367" cy="435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3"/>
    </mc:Choice>
    <mc:Fallback xmlns="">
      <p:transition spd="slow" advTm="155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052736"/>
            <a:ext cx="3528392" cy="4281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57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24744"/>
            <a:ext cx="3600400" cy="420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3"/>
    </mc:Choice>
    <mc:Fallback xmlns="">
      <p:transition spd="slow" advTm="164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372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Престиж-ПК</dc:creator>
  <cp:lastModifiedBy>Престиж-ПК</cp:lastModifiedBy>
  <cp:revision>19</cp:revision>
  <dcterms:created xsi:type="dcterms:W3CDTF">2023-03-26T14:43:43Z</dcterms:created>
  <dcterms:modified xsi:type="dcterms:W3CDTF">2023-03-27T10:38:49Z</dcterms:modified>
</cp:coreProperties>
</file>