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74" r:id="rId3"/>
    <p:sldId id="275" r:id="rId4"/>
    <p:sldId id="297" r:id="rId5"/>
    <p:sldId id="295" r:id="rId6"/>
    <p:sldId id="278" r:id="rId7"/>
    <p:sldId id="276" r:id="rId8"/>
    <p:sldId id="280" r:id="rId9"/>
    <p:sldId id="279" r:id="rId10"/>
    <p:sldId id="281" r:id="rId11"/>
    <p:sldId id="296" r:id="rId12"/>
    <p:sldId id="283" r:id="rId13"/>
    <p:sldId id="277" r:id="rId14"/>
    <p:sldId id="284" r:id="rId15"/>
    <p:sldId id="282" r:id="rId16"/>
    <p:sldId id="286" r:id="rId17"/>
    <p:sldId id="285" r:id="rId18"/>
    <p:sldId id="290" r:id="rId19"/>
    <p:sldId id="298" r:id="rId20"/>
    <p:sldId id="294" r:id="rId21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872" autoAdjust="0"/>
  </p:normalViewPr>
  <p:slideViewPr>
    <p:cSldViewPr>
      <p:cViewPr varScale="1">
        <p:scale>
          <a:sx n="69" d="100"/>
          <a:sy n="69" d="100"/>
        </p:scale>
        <p:origin x="-138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BBF7-A240-4837-95B3-A50445A0D604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6A499-4BD3-4987-9546-A7C85B0D8E13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5597F-7EDD-4CD0-8125-3646D0B398C2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92B46-52BC-46F7-A736-83AF8593DC4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81E8-811E-4889-8FAB-C6C81813613B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F46DE-F199-4FD8-A362-42EA70AFCEF9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F9B40-6A56-4325-AAD9-D2E7AB330946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C8FF1-C6B7-43D8-86E4-BF25C7474829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F3BD2-6487-4421-8908-26916D8A3A73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F716A-EBE5-4C16-BB99-C0572B0730B1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74585-0BF8-4EEB-A515-10365492BA32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931E1C-9D55-44DE-9142-924DC50A6230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7686700" cy="11430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6" name="Содержимое 5" descr="1613657497_15-p-fon-dlya-prezentatsii-skazochnii-dlya-dete-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7" name="Двойная стрелка влево/вправо 6"/>
          <p:cNvSpPr/>
          <p:nvPr/>
        </p:nvSpPr>
        <p:spPr>
          <a:xfrm>
            <a:off x="3857620" y="642918"/>
            <a:ext cx="45719" cy="4571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войная стрелка влево/вправо 7"/>
          <p:cNvSpPr/>
          <p:nvPr/>
        </p:nvSpPr>
        <p:spPr>
          <a:xfrm>
            <a:off x="357158" y="214290"/>
            <a:ext cx="8215370" cy="1643074"/>
          </a:xfrm>
          <a:prstGeom prst="left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Муниципальное бюджетное дошкольное образовательное учреждение </a:t>
            </a:r>
            <a:r>
              <a:rPr lang="ru-RU" dirty="0" err="1" smtClean="0"/>
              <a:t>Ремонтненский</a:t>
            </a:r>
            <a:r>
              <a:rPr lang="ru-RU" dirty="0" smtClean="0"/>
              <a:t> </a:t>
            </a:r>
            <a:r>
              <a:rPr lang="ru-RU" dirty="0" err="1" smtClean="0"/>
              <a:t>д</a:t>
            </a:r>
            <a:r>
              <a:rPr lang="ru-RU" dirty="0" smtClean="0"/>
              <a:t>/с «Солнечный зайчик»</a:t>
            </a:r>
            <a:endParaRPr lang="ru-RU" dirty="0"/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971600" y="1857364"/>
            <a:ext cx="7243738" cy="3157542"/>
          </a:xfrm>
          <a:prstGeom prst="horizont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</a:t>
            </a:r>
            <a:r>
              <a:rPr lang="ru-RU" sz="4400" dirty="0" smtClean="0"/>
              <a:t>Веселые </a:t>
            </a:r>
            <a:r>
              <a:rPr lang="ru-RU" sz="4400" dirty="0" err="1" smtClean="0"/>
              <a:t>фрутокрышки</a:t>
            </a:r>
            <a:r>
              <a:rPr lang="ru-RU" sz="4400" dirty="0" smtClean="0"/>
              <a:t>»</a:t>
            </a:r>
            <a:endParaRPr lang="ru-RU" sz="4400" dirty="0"/>
          </a:p>
        </p:txBody>
      </p:sp>
      <p:sp>
        <p:nvSpPr>
          <p:cNvPr id="10" name="Пятно 1 9"/>
          <p:cNvSpPr/>
          <p:nvPr/>
        </p:nvSpPr>
        <p:spPr>
          <a:xfrm>
            <a:off x="4139952" y="4869160"/>
            <a:ext cx="5004048" cy="1988840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 Жилина Наталья Андреевна-воспитатель;  высшая категория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330" y="4725144"/>
            <a:ext cx="2270573" cy="20706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13657497_15-p-fon-dlya-prezentatsii-skazochnii-dlya-dete-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42907" y="0"/>
            <a:ext cx="9286908" cy="6858000"/>
          </a:xfrm>
        </p:spPr>
      </p:pic>
      <p:pic>
        <p:nvPicPr>
          <p:cNvPr id="5" name="Рисунок 4" descr="Развитие мелкой моторики малыша. 8 идей для игр с фрутокрышками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0"/>
            <a:ext cx="7554416" cy="652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Блок-схема: альтернативный процесс 6"/>
          <p:cNvSpPr/>
          <p:nvPr/>
        </p:nvSpPr>
        <p:spPr>
          <a:xfrm>
            <a:off x="5724128" y="1412776"/>
            <a:ext cx="2952328" cy="2160240"/>
          </a:xfrm>
          <a:prstGeom prst="flowChartAlternate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А такие задания дети с легкостью выполняют из этого бросового </a:t>
            </a:r>
            <a:r>
              <a:rPr lang="ru-RU" dirty="0" err="1" smtClean="0"/>
              <a:t>метериала</a:t>
            </a:r>
            <a:r>
              <a:rPr lang="ru-RU" dirty="0" smtClean="0"/>
              <a:t> и при этом учатся считать и запоминают цифры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1619672" y="1628800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6" name="Рисунок 5" descr="IMG_20230214_080220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214290"/>
            <a:ext cx="4476781" cy="33575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IMG_20230214_080601.jpg"/>
          <p:cNvPicPr>
            <a:picLocks noChangeAspect="1"/>
          </p:cNvPicPr>
          <p:nvPr/>
        </p:nvPicPr>
        <p:blipFill>
          <a:blip r:embed="rId4" cstate="print"/>
          <a:srcRect r="12273"/>
          <a:stretch>
            <a:fillRect/>
          </a:stretch>
        </p:blipFill>
        <p:spPr>
          <a:xfrm>
            <a:off x="4855201" y="3356992"/>
            <a:ext cx="4074517" cy="32867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Стрелка вправо 2"/>
          <p:cNvSpPr/>
          <p:nvPr/>
        </p:nvSpPr>
        <p:spPr>
          <a:xfrm>
            <a:off x="395536" y="4005064"/>
            <a:ext cx="3816424" cy="120471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Создаем цифры, буквы</a:t>
            </a:r>
            <a:endParaRPr lang="ru-RU" dirty="0"/>
          </a:p>
        </p:txBody>
      </p:sp>
      <p:pic>
        <p:nvPicPr>
          <p:cNvPr id="8" name="Рисунок 7" descr="IMG_20230214_155556.jpg"/>
          <p:cNvPicPr>
            <a:picLocks noChangeAspect="1"/>
          </p:cNvPicPr>
          <p:nvPr/>
        </p:nvPicPr>
        <p:blipFill>
          <a:blip r:embed="rId5" cstate="print"/>
          <a:srcRect l="13333" t="10256" r="4999"/>
          <a:stretch>
            <a:fillRect/>
          </a:stretch>
        </p:blipFill>
        <p:spPr>
          <a:xfrm>
            <a:off x="4857752" y="229599"/>
            <a:ext cx="4071966" cy="29850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3785587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Горизонтальный свиток 2"/>
          <p:cNvSpPr/>
          <p:nvPr/>
        </p:nvSpPr>
        <p:spPr>
          <a:xfrm>
            <a:off x="0" y="0"/>
            <a:ext cx="9144000" cy="4318256"/>
          </a:xfrm>
          <a:prstGeom prst="horizont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Составь </a:t>
            </a:r>
            <a:r>
              <a:rPr lang="ru-RU" b="1" dirty="0">
                <a:solidFill>
                  <a:srgbClr val="002060"/>
                </a:solidFill>
              </a:rPr>
              <a:t>картинку.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ЦЕЛЬ:</a:t>
            </a:r>
            <a:r>
              <a:rPr lang="ru-RU" dirty="0">
                <a:solidFill>
                  <a:srgbClr val="002060"/>
                </a:solidFill>
              </a:rPr>
              <a:t> Научить детей быстро ориентироваться; делить изображение предмета на составные части и воссоздать сложную форму из частей, развивать внимание, зрительное восприятие, воспитывать усидчивость.</a:t>
            </a:r>
          </a:p>
          <a:p>
            <a:r>
              <a:rPr lang="ru-RU" dirty="0">
                <a:solidFill>
                  <a:schemeClr val="tx1"/>
                </a:solidFill>
              </a:rPr>
              <a:t>ХОД ИГРЫ</a:t>
            </a:r>
          </a:p>
          <a:p>
            <a:r>
              <a:rPr lang="ru-RU" dirty="0">
                <a:solidFill>
                  <a:schemeClr val="tx1"/>
                </a:solidFill>
              </a:rPr>
              <a:t>1 вариант</a:t>
            </a:r>
            <a:r>
              <a:rPr lang="ru-RU" dirty="0">
                <a:solidFill>
                  <a:srgbClr val="002060"/>
                </a:solidFill>
              </a:rPr>
              <a:t>: Готовые целые картинки раздаются детям. Им даётся время рассмотреть их внимательно. Затем детям раздаются наборы крышек, предлагается собрать точно такую же картинку.</a:t>
            </a:r>
          </a:p>
          <a:p>
            <a:r>
              <a:rPr lang="ru-RU" dirty="0">
                <a:solidFill>
                  <a:schemeClr val="tx1"/>
                </a:solidFill>
              </a:rPr>
              <a:t>2 вариант</a:t>
            </a:r>
            <a:r>
              <a:rPr lang="ru-RU" dirty="0">
                <a:solidFill>
                  <a:srgbClr val="002060"/>
                </a:solidFill>
              </a:rPr>
              <a:t>: Детям раздаются наборы крышек, и предлагается собрать изображение.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861048"/>
            <a:ext cx="5040560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13657497_15-p-fon-dlya-prezentatsii-skazochnii-dlya-dete-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34" y="620688"/>
            <a:ext cx="3628794" cy="25643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20688"/>
            <a:ext cx="3657600" cy="25847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78" y="3428998"/>
            <a:ext cx="4279722" cy="30243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648814"/>
            <a:ext cx="3657600" cy="25847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51520" y="2708920"/>
            <a:ext cx="8208912" cy="40324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chemeClr val="tx1"/>
                </a:solidFill>
              </a:rPr>
              <a:t>4. Найди такую же крышку как у меня.</a:t>
            </a:r>
          </a:p>
          <a:p>
            <a:r>
              <a:rPr lang="ru-RU" sz="1200" dirty="0">
                <a:solidFill>
                  <a:schemeClr val="tx1"/>
                </a:solidFill>
              </a:rPr>
              <a:t>5. Прокати крышку, например красного цвета.</a:t>
            </a:r>
          </a:p>
          <a:p>
            <a:r>
              <a:rPr lang="ru-RU" sz="1200" dirty="0">
                <a:solidFill>
                  <a:schemeClr val="tx1"/>
                </a:solidFill>
              </a:rPr>
              <a:t>6. Подуй и прокати.</a:t>
            </a:r>
          </a:p>
          <a:p>
            <a:r>
              <a:rPr lang="ru-RU" sz="1200" dirty="0">
                <a:solidFill>
                  <a:schemeClr val="tx1"/>
                </a:solidFill>
              </a:rPr>
              <a:t>7. «Найди свой домик», «Мамины помощники»: разложить крышки в коробочки соответствующего цвета.</a:t>
            </a:r>
          </a:p>
          <a:p>
            <a:r>
              <a:rPr lang="ru-RU" sz="1200" dirty="0">
                <a:solidFill>
                  <a:schemeClr val="tx1"/>
                </a:solidFill>
              </a:rPr>
              <a:t>8. Для младшего возраста: собирание башенок различной высоты одного цвета и разных по цвету.</a:t>
            </a:r>
          </a:p>
          <a:p>
            <a:r>
              <a:rPr lang="ru-RU" sz="1200" dirty="0">
                <a:solidFill>
                  <a:schemeClr val="tx1"/>
                </a:solidFill>
              </a:rPr>
              <a:t>Для детей старшего дошкольного возраста:</a:t>
            </a:r>
          </a:p>
          <a:p>
            <a:r>
              <a:rPr lang="ru-RU" sz="1200" dirty="0">
                <a:solidFill>
                  <a:schemeClr val="tx1"/>
                </a:solidFill>
              </a:rPr>
              <a:t>• из 6 крышек составь  башни разной высоты;</a:t>
            </a:r>
          </a:p>
          <a:p>
            <a:r>
              <a:rPr lang="ru-RU" sz="1200" dirty="0">
                <a:solidFill>
                  <a:schemeClr val="tx1"/>
                </a:solidFill>
              </a:rPr>
              <a:t>• составь башни красного, желтого и зеленого цвета так, чтобы желтая башня была выше красной, но ниже зеленой;</a:t>
            </a:r>
          </a:p>
          <a:p>
            <a:r>
              <a:rPr lang="ru-RU" sz="1200" dirty="0">
                <a:solidFill>
                  <a:schemeClr val="tx1"/>
                </a:solidFill>
              </a:rPr>
              <a:t>• красная башня выше желтой, а желтая выше зеленой — составь башни;</a:t>
            </a:r>
          </a:p>
          <a:p>
            <a:r>
              <a:rPr lang="ru-RU" sz="1200" dirty="0">
                <a:solidFill>
                  <a:schemeClr val="tx1"/>
                </a:solidFill>
              </a:rPr>
              <a:t>• составь башню из 4 крышек — красной, желтой, синей и зеленой, где красная крышка будет находиться не в самом верху, не в самом низу и не рядом с желтой; желтая — наверху, а синяя — между красной и желтой и т. п.</a:t>
            </a:r>
          </a:p>
          <a:p>
            <a:r>
              <a:rPr lang="ru-RU" sz="1200" dirty="0">
                <a:solidFill>
                  <a:schemeClr val="tx1"/>
                </a:solidFill>
              </a:rPr>
              <a:t>9. «Разноцветные бусы». Нанизывание мозаики на </a:t>
            </a:r>
            <a:r>
              <a:rPr lang="ru-RU" sz="1200" dirty="0" err="1">
                <a:solidFill>
                  <a:schemeClr val="tx1"/>
                </a:solidFill>
              </a:rPr>
              <a:t>шнурочки</a:t>
            </a:r>
            <a:r>
              <a:rPr lang="ru-RU" sz="1200" dirty="0">
                <a:solidFill>
                  <a:schemeClr val="tx1"/>
                </a:solidFill>
              </a:rPr>
              <a:t>. Варианты:</a:t>
            </a:r>
          </a:p>
          <a:p>
            <a:r>
              <a:rPr lang="ru-RU" sz="1200" dirty="0">
                <a:solidFill>
                  <a:schemeClr val="tx1"/>
                </a:solidFill>
              </a:rPr>
              <a:t>• собрать бусы одного цвета;</a:t>
            </a:r>
          </a:p>
          <a:p>
            <a:r>
              <a:rPr lang="ru-RU" sz="1200" dirty="0">
                <a:solidFill>
                  <a:schemeClr val="tx1"/>
                </a:solidFill>
              </a:rPr>
              <a:t>• собрать бусы, чередуя крышки по цвету.</a:t>
            </a:r>
          </a:p>
          <a:p>
            <a:r>
              <a:rPr lang="ru-RU" sz="1200" dirty="0">
                <a:solidFill>
                  <a:schemeClr val="tx1"/>
                </a:solidFill>
              </a:rPr>
              <a:t>10. «Разноцветный </a:t>
            </a:r>
            <a:r>
              <a:rPr lang="ru-RU" sz="1200" dirty="0" err="1">
                <a:solidFill>
                  <a:schemeClr val="tx1"/>
                </a:solidFill>
              </a:rPr>
              <a:t>шнурочек</a:t>
            </a:r>
            <a:r>
              <a:rPr lang="ru-RU" sz="1200" dirty="0">
                <a:solidFill>
                  <a:schemeClr val="tx1"/>
                </a:solidFill>
              </a:rPr>
              <a:t>». Нанизывание мозаики соответствующего цвета на </a:t>
            </a:r>
            <a:r>
              <a:rPr lang="ru-RU" sz="1200" dirty="0" err="1">
                <a:solidFill>
                  <a:schemeClr val="tx1"/>
                </a:solidFill>
              </a:rPr>
              <a:t>шнурочек</a:t>
            </a:r>
            <a:r>
              <a:rPr lang="ru-RU" sz="1200" dirty="0">
                <a:solidFill>
                  <a:schemeClr val="tx1"/>
                </a:solidFill>
              </a:rPr>
              <a:t> (желтая крышка — на желтый шнурок и т п.).</a:t>
            </a:r>
          </a:p>
          <a:p>
            <a:r>
              <a:rPr lang="ru-RU" sz="1200" dirty="0">
                <a:solidFill>
                  <a:schemeClr val="tx1"/>
                </a:solidFill>
              </a:rPr>
              <a:t>11. Выкладывание из шнуров и крышек простых геометрических фигур (круг, квадрат и пр.), в старшем возрасте — букв, цифр.</a:t>
            </a:r>
          </a:p>
          <a:p>
            <a:r>
              <a:rPr lang="ru-RU" sz="1200" dirty="0">
                <a:solidFill>
                  <a:schemeClr val="tx1"/>
                </a:solidFill>
              </a:rPr>
              <a:t>12. Выкладывание разноцветных ковриков, платочков. Игры «Сделай такой же», «Повтори узор», «Волшебный телевизор».</a:t>
            </a:r>
          </a:p>
        </p:txBody>
      </p:sp>
      <p:sp>
        <p:nvSpPr>
          <p:cNvPr id="8" name="Стрелка вправо 7"/>
          <p:cNvSpPr/>
          <p:nvPr/>
        </p:nvSpPr>
        <p:spPr>
          <a:xfrm>
            <a:off x="251520" y="188640"/>
            <a:ext cx="5112568" cy="936104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Варианты игровых заданий</a:t>
            </a:r>
            <a:endParaRPr lang="ru-RU" sz="2400" dirty="0"/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467544" y="1124744"/>
            <a:ext cx="8064896" cy="1368152"/>
          </a:xfrm>
          <a:prstGeom prst="round2Diag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rgbClr val="0070C0"/>
                </a:solidFill>
              </a:rPr>
              <a:t>1</a:t>
            </a:r>
            <a:r>
              <a:rPr lang="ru-RU" sz="1400" dirty="0" smtClean="0"/>
              <a:t>.</a:t>
            </a:r>
            <a:r>
              <a:rPr lang="ru-RU" sz="1400" dirty="0" smtClean="0">
                <a:solidFill>
                  <a:srgbClr val="002060"/>
                </a:solidFill>
              </a:rPr>
              <a:t> </a:t>
            </a:r>
            <a:r>
              <a:rPr lang="ru-RU" sz="1400" dirty="0">
                <a:solidFill>
                  <a:srgbClr val="002060"/>
                </a:solidFill>
              </a:rPr>
              <a:t>Выкладывание разных по цвету дорожек.</a:t>
            </a:r>
          </a:p>
          <a:p>
            <a:r>
              <a:rPr lang="ru-RU" sz="1400" dirty="0">
                <a:solidFill>
                  <a:srgbClr val="002060"/>
                </a:solidFill>
              </a:rPr>
              <a:t>2. Выкладывание дорожек разной длины, ширины.</a:t>
            </a:r>
          </a:p>
          <a:p>
            <a:r>
              <a:rPr lang="ru-RU" sz="1400" dirty="0">
                <a:solidFill>
                  <a:srgbClr val="002060"/>
                </a:solidFill>
              </a:rPr>
              <a:t>З. Выкладывание разноцветных дорожек с чередованием цвета крышек: для детей младшего возраста — чередование двух цветов, для детей старшего дошкольного возраста — более </a:t>
            </a:r>
            <a:r>
              <a:rPr lang="ru-RU" sz="1400" dirty="0" smtClean="0">
                <a:solidFill>
                  <a:srgbClr val="002060"/>
                </a:solidFill>
              </a:rPr>
              <a:t>сложные варианты игры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539552" y="908720"/>
            <a:ext cx="2786608" cy="185050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Фото </a:t>
            </a:r>
            <a:endParaRPr lang="ru-RU" dirty="0"/>
          </a:p>
        </p:txBody>
      </p:sp>
      <p:pic>
        <p:nvPicPr>
          <p:cNvPr id="6" name="Рисунок 5" descr="IMG_20230214_102106_1.jpg"/>
          <p:cNvPicPr>
            <a:picLocks noChangeAspect="1"/>
          </p:cNvPicPr>
          <p:nvPr/>
        </p:nvPicPr>
        <p:blipFill>
          <a:blip r:embed="rId3" cstate="print"/>
          <a:srcRect l="5468" t="21875" r="11719" b="26041"/>
          <a:stretch>
            <a:fillRect/>
          </a:stretch>
        </p:blipFill>
        <p:spPr>
          <a:xfrm>
            <a:off x="5500694" y="3429000"/>
            <a:ext cx="3429024" cy="3143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IMG_20230214_103327.jpg"/>
          <p:cNvPicPr>
            <a:picLocks noChangeAspect="1"/>
          </p:cNvPicPr>
          <p:nvPr/>
        </p:nvPicPr>
        <p:blipFill>
          <a:blip r:embed="rId4" cstate="print"/>
          <a:srcRect t="8333" b="7291"/>
          <a:stretch>
            <a:fillRect/>
          </a:stretch>
        </p:blipFill>
        <p:spPr>
          <a:xfrm>
            <a:off x="285719" y="3429000"/>
            <a:ext cx="4286281" cy="3143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134634"/>
            <a:ext cx="4200467" cy="3150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TextBox 9"/>
          <p:cNvSpPr txBox="1"/>
          <p:nvPr/>
        </p:nvSpPr>
        <p:spPr>
          <a:xfrm>
            <a:off x="2428860" y="2759224"/>
            <a:ext cx="1855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дорожка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08012"/>
            <a:ext cx="4320480" cy="3240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7812360" y="257455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бусы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Горизонтальный свиток 4"/>
          <p:cNvSpPr/>
          <p:nvPr/>
        </p:nvSpPr>
        <p:spPr>
          <a:xfrm>
            <a:off x="179512" y="1052736"/>
            <a:ext cx="4321050" cy="1512168"/>
          </a:xfrm>
          <a:prstGeom prst="horizontalScrol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Информация на стенде, в уголке родителей.</a:t>
            </a:r>
            <a:endParaRPr lang="ru-RU" dirty="0"/>
          </a:p>
        </p:txBody>
      </p:sp>
      <p:sp>
        <p:nvSpPr>
          <p:cNvPr id="3" name="Стрелка влево 2"/>
          <p:cNvSpPr/>
          <p:nvPr/>
        </p:nvSpPr>
        <p:spPr>
          <a:xfrm>
            <a:off x="142844" y="0"/>
            <a:ext cx="5214974" cy="117732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Решение поставленных задач с родителями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786314" y="214290"/>
            <a:ext cx="4357686" cy="2143140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Проекты с родителями: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1. «Пальчиковые игры с </a:t>
            </a:r>
            <a:r>
              <a:rPr lang="ru-RU" dirty="0" err="1" smtClean="0">
                <a:solidFill>
                  <a:srgbClr val="002060"/>
                </a:solidFill>
              </a:rPr>
              <a:t>фрутокрышками</a:t>
            </a:r>
            <a:r>
              <a:rPr lang="ru-RU" dirty="0" smtClean="0">
                <a:solidFill>
                  <a:srgbClr val="002060"/>
                </a:solidFill>
              </a:rPr>
              <a:t>»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7" name="Рисунок 6" descr="IMG_20230215_075938.jpg"/>
          <p:cNvPicPr>
            <a:picLocks noChangeAspect="1"/>
          </p:cNvPicPr>
          <p:nvPr/>
        </p:nvPicPr>
        <p:blipFill>
          <a:blip r:embed="rId3" cstate="print"/>
          <a:srcRect t="13125"/>
          <a:stretch>
            <a:fillRect/>
          </a:stretch>
        </p:blipFill>
        <p:spPr>
          <a:xfrm>
            <a:off x="5072066" y="2643182"/>
            <a:ext cx="3638719" cy="39290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IMG_20230215_080340.jpg"/>
          <p:cNvPicPr>
            <a:picLocks noChangeAspect="1"/>
          </p:cNvPicPr>
          <p:nvPr/>
        </p:nvPicPr>
        <p:blipFill>
          <a:blip r:embed="rId4" cstate="print"/>
          <a:srcRect l="2343" t="17708" r="2343" b="21875"/>
          <a:stretch>
            <a:fillRect/>
          </a:stretch>
        </p:blipFill>
        <p:spPr>
          <a:xfrm>
            <a:off x="214282" y="2928934"/>
            <a:ext cx="4507984" cy="2786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7" name="Круглая лента лицом вверх 6"/>
          <p:cNvSpPr/>
          <p:nvPr/>
        </p:nvSpPr>
        <p:spPr>
          <a:xfrm>
            <a:off x="3428960" y="3000372"/>
            <a:ext cx="5715040" cy="3643338"/>
          </a:xfrm>
          <a:prstGeom prst="ellipseRibbon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r>
              <a:rPr lang="ru-RU" sz="1400" b="1" dirty="0" smtClean="0">
                <a:solidFill>
                  <a:schemeClr val="tx1"/>
                </a:solidFill>
              </a:rPr>
              <a:t>Возраст малыша: 1,5 – 7 лет</a:t>
            </a: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Для этого потребуется много </a:t>
            </a:r>
            <a:r>
              <a:rPr lang="ru-RU" sz="1400" dirty="0" err="1" smtClean="0">
                <a:solidFill>
                  <a:schemeClr val="tx1"/>
                </a:solidFill>
              </a:rPr>
              <a:t>фрутокрышек</a:t>
            </a:r>
            <a:r>
              <a:rPr lang="ru-RU" sz="1400" dirty="0" smtClean="0">
                <a:solidFill>
                  <a:schemeClr val="tx1"/>
                </a:solidFill>
              </a:rPr>
              <a:t>! Скрепите крышки боковой стороной, чтобы получилась ровная поверхность, можно это сделать вместе с ребенком. Затем предложите малышу пройтись по коврику из крышек.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71604" y="1500174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10" name="Овальная выноска 9"/>
          <p:cNvSpPr/>
          <p:nvPr/>
        </p:nvSpPr>
        <p:spPr>
          <a:xfrm>
            <a:off x="5214942" y="357166"/>
            <a:ext cx="3714776" cy="2071702"/>
          </a:xfrm>
          <a:prstGeom prst="wedgeEllipse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Проект № 2 «Массажный коврик»</a:t>
            </a:r>
            <a:endParaRPr lang="ru-RU" dirty="0"/>
          </a:p>
        </p:txBody>
      </p:sp>
      <p:pic>
        <p:nvPicPr>
          <p:cNvPr id="8" name="Рисунок 7" descr="IMG_20230214_150502.jpg"/>
          <p:cNvPicPr>
            <a:picLocks noChangeAspect="1"/>
          </p:cNvPicPr>
          <p:nvPr/>
        </p:nvPicPr>
        <p:blipFill>
          <a:blip r:embed="rId3" cstate="print"/>
          <a:srcRect t="9375" r="19444"/>
          <a:stretch>
            <a:fillRect/>
          </a:stretch>
        </p:blipFill>
        <p:spPr>
          <a:xfrm>
            <a:off x="214282" y="500042"/>
            <a:ext cx="3143272" cy="49292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Горизонтальный свиток 5"/>
          <p:cNvSpPr/>
          <p:nvPr/>
        </p:nvSpPr>
        <p:spPr>
          <a:xfrm>
            <a:off x="323528" y="188640"/>
            <a:ext cx="3663280" cy="6480720"/>
          </a:xfrm>
          <a:prstGeom prst="horizont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Вывод</a:t>
            </a:r>
            <a:r>
              <a:rPr lang="ru-RU" dirty="0">
                <a:solidFill>
                  <a:srgbClr val="002060"/>
                </a:solidFill>
              </a:rPr>
              <a:t>: работая с детьми, </a:t>
            </a:r>
            <a:r>
              <a:rPr lang="ru-RU" dirty="0" smtClean="0">
                <a:solidFill>
                  <a:srgbClr val="002060"/>
                </a:solidFill>
              </a:rPr>
              <a:t>по данной теме, могу </a:t>
            </a:r>
            <a:r>
              <a:rPr lang="ru-RU" dirty="0">
                <a:solidFill>
                  <a:srgbClr val="002060"/>
                </a:solidFill>
              </a:rPr>
              <a:t>с точностью сказать, что данный вид деятельности дети восприняли с восторгом и с большим интересом каждый раз придумывают новые идеи, новые фигуры.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В дальнейшем будем работать над совершенствованием  и в перспективах планы над созданием картин из </a:t>
            </a:r>
            <a:r>
              <a:rPr lang="ru-RU" dirty="0" err="1">
                <a:solidFill>
                  <a:srgbClr val="002060"/>
                </a:solidFill>
              </a:rPr>
              <a:t>фрутокрышек</a:t>
            </a:r>
            <a:r>
              <a:rPr lang="ru-RU" dirty="0">
                <a:solidFill>
                  <a:srgbClr val="002060"/>
                </a:solidFill>
              </a:rPr>
              <a:t>. </a:t>
            </a:r>
          </a:p>
        </p:txBody>
      </p:sp>
      <p:pic>
        <p:nvPicPr>
          <p:cNvPr id="7" name="Рисунок 6" descr="Развитие мелкой моторики малыша. 8 идей для игр с фрутокрышками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1019175"/>
            <a:ext cx="4608512" cy="47860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36d2eb427140c38a3c773a4669039e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37346"/>
            <a:ext cx="9144000" cy="69953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13657497_15-p-fon-dlya-prezentatsii-skazochnii-dlya-dete-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85784" y="0"/>
            <a:ext cx="9429784" cy="6858000"/>
          </a:xfrm>
        </p:spPr>
      </p:pic>
      <p:sp>
        <p:nvSpPr>
          <p:cNvPr id="6" name="Блок-схема: узел 5"/>
          <p:cNvSpPr/>
          <p:nvPr/>
        </p:nvSpPr>
        <p:spPr>
          <a:xfrm>
            <a:off x="755576" y="836712"/>
            <a:ext cx="2160240" cy="93610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Цель: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31840" y="476672"/>
            <a:ext cx="4608512" cy="151216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Использование крышек стимулирует развитие простых </a:t>
            </a:r>
            <a:r>
              <a:rPr lang="ru-RU" dirty="0" err="1">
                <a:solidFill>
                  <a:srgbClr val="002060"/>
                </a:solidFill>
              </a:rPr>
              <a:t>координаторных</a:t>
            </a:r>
            <a:r>
              <a:rPr lang="ru-RU" dirty="0">
                <a:solidFill>
                  <a:srgbClr val="002060"/>
                </a:solidFill>
              </a:rPr>
              <a:t> навыков ребенка, улучшая его взаимодействие с окружающей средой.</a:t>
            </a:r>
          </a:p>
        </p:txBody>
      </p:sp>
      <p:sp>
        <p:nvSpPr>
          <p:cNvPr id="8" name="Блок-схема: подготовка 7"/>
          <p:cNvSpPr/>
          <p:nvPr/>
        </p:nvSpPr>
        <p:spPr>
          <a:xfrm>
            <a:off x="323528" y="3140968"/>
            <a:ext cx="3364960" cy="1116704"/>
          </a:xfrm>
          <a:prstGeom prst="flowChartPreparati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Задачи:</a:t>
            </a:r>
          </a:p>
        </p:txBody>
      </p:sp>
      <p:sp>
        <p:nvSpPr>
          <p:cNvPr id="9" name="Табличка 8"/>
          <p:cNvSpPr/>
          <p:nvPr/>
        </p:nvSpPr>
        <p:spPr>
          <a:xfrm>
            <a:off x="3923928" y="2564904"/>
            <a:ext cx="4608512" cy="3888432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 Учить цвета.</a:t>
            </a:r>
          </a:p>
          <a:p>
            <a:pPr algn="ctr"/>
            <a:r>
              <a:rPr lang="ru-RU" sz="2000" dirty="0" smtClean="0"/>
              <a:t> Учить </a:t>
            </a:r>
            <a:r>
              <a:rPr lang="ru-RU" sz="2000" dirty="0"/>
              <a:t>различать  право, лево; </a:t>
            </a:r>
            <a:r>
              <a:rPr lang="ru-RU" sz="2000" dirty="0" smtClean="0"/>
              <a:t>Развивать </a:t>
            </a:r>
            <a:r>
              <a:rPr lang="ru-RU" sz="2000" dirty="0"/>
              <a:t>мелкую моторику детей; умения поочерёдно действовать правой и левой рукой.</a:t>
            </a:r>
          </a:p>
          <a:p>
            <a:pPr algn="ctr"/>
            <a:r>
              <a:rPr lang="ru-RU" sz="2000" dirty="0"/>
              <a:t>Развивать  внимание, память, логическое мышление, умения сравнивать и анализировать.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13657497_15-p-fon-dlya-prezentatsii-skazochnii-dlya-dete-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5" name="Пятно 1 4"/>
          <p:cNvSpPr/>
          <p:nvPr/>
        </p:nvSpPr>
        <p:spPr>
          <a:xfrm>
            <a:off x="785786" y="1357298"/>
            <a:ext cx="7858180" cy="4071966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rgbClr val="00B050"/>
                </a:solidFill>
              </a:rPr>
              <a:t>Спасибо за просмотр</a:t>
            </a:r>
            <a:endParaRPr lang="ru-RU" sz="44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13657497_15-p-fon-dlya-prezentatsii-skazochnii-dlya-dete-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3" name="Волна 2"/>
          <p:cNvSpPr/>
          <p:nvPr/>
        </p:nvSpPr>
        <p:spPr>
          <a:xfrm>
            <a:off x="395536" y="696676"/>
            <a:ext cx="8352928" cy="2372284"/>
          </a:xfrm>
          <a:prstGeom prst="wav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/>
              <a:t> </a:t>
            </a:r>
          </a:p>
          <a:p>
            <a:pPr lvl="0" algn="ctr"/>
            <a:endParaRPr lang="ru-RU" dirty="0" smtClean="0">
              <a:solidFill>
                <a:srgbClr val="7030A0"/>
              </a:solidFill>
            </a:endParaRPr>
          </a:p>
          <a:p>
            <a:pPr lvl="0" algn="ctr"/>
            <a:endParaRPr lang="ru-RU" dirty="0">
              <a:solidFill>
                <a:srgbClr val="7030A0"/>
              </a:solidFill>
            </a:endParaRPr>
          </a:p>
          <a:p>
            <a:pPr lvl="0" algn="ctr"/>
            <a:endParaRPr lang="ru-RU" dirty="0" smtClean="0">
              <a:solidFill>
                <a:srgbClr val="7030A0"/>
              </a:solidFill>
            </a:endParaRPr>
          </a:p>
          <a:p>
            <a:pPr lvl="0" algn="ctr"/>
            <a:endParaRPr lang="ru-RU" dirty="0">
              <a:solidFill>
                <a:srgbClr val="7030A0"/>
              </a:solidFill>
            </a:endParaRPr>
          </a:p>
          <a:p>
            <a:pPr lvl="0" algn="ctr"/>
            <a:endParaRPr lang="ru-RU" dirty="0" smtClean="0">
              <a:solidFill>
                <a:srgbClr val="7030A0"/>
              </a:solidFill>
            </a:endParaRPr>
          </a:p>
          <a:p>
            <a:pPr lvl="0" algn="ctr"/>
            <a:endParaRPr lang="ru-RU" dirty="0">
              <a:solidFill>
                <a:srgbClr val="7030A0"/>
              </a:solidFill>
            </a:endParaRPr>
          </a:p>
          <a:p>
            <a:pPr lvl="0" algn="ctr"/>
            <a:endParaRPr lang="ru-RU" dirty="0" smtClean="0">
              <a:solidFill>
                <a:srgbClr val="7030A0"/>
              </a:solidFill>
            </a:endParaRPr>
          </a:p>
          <a:p>
            <a:pPr lvl="0" algn="ctr"/>
            <a:endParaRPr lang="ru-RU" dirty="0">
              <a:solidFill>
                <a:srgbClr val="7030A0"/>
              </a:solidFill>
            </a:endParaRPr>
          </a:p>
          <a:p>
            <a:pPr lvl="0" algn="ctr"/>
            <a:endParaRPr lang="ru-RU" dirty="0" smtClean="0">
              <a:solidFill>
                <a:srgbClr val="7030A0"/>
              </a:solidFill>
            </a:endParaRPr>
          </a:p>
          <a:p>
            <a:pPr lvl="0" algn="ctr"/>
            <a:endParaRPr lang="ru-RU" dirty="0">
              <a:solidFill>
                <a:srgbClr val="7030A0"/>
              </a:solidFill>
            </a:endParaRPr>
          </a:p>
          <a:p>
            <a:pPr lvl="0" algn="ctr"/>
            <a:endParaRPr lang="ru-RU" dirty="0" smtClean="0">
              <a:solidFill>
                <a:srgbClr val="7030A0"/>
              </a:solidFill>
            </a:endParaRPr>
          </a:p>
          <a:p>
            <a:pPr lvl="0" algn="ctr"/>
            <a:endParaRPr lang="ru-RU" dirty="0">
              <a:solidFill>
                <a:srgbClr val="7030A0"/>
              </a:solidFill>
            </a:endParaRPr>
          </a:p>
          <a:p>
            <a:pPr lvl="0" algn="ctr"/>
            <a:endParaRPr lang="ru-RU" dirty="0" smtClean="0">
              <a:solidFill>
                <a:srgbClr val="7030A0"/>
              </a:solidFill>
            </a:endParaRPr>
          </a:p>
          <a:p>
            <a:pPr lvl="0" algn="ctr"/>
            <a:endParaRPr lang="ru-RU" dirty="0">
              <a:solidFill>
                <a:srgbClr val="7030A0"/>
              </a:solidFill>
            </a:endParaRPr>
          </a:p>
          <a:p>
            <a:pPr lvl="0" algn="ctr"/>
            <a:endParaRPr lang="ru-RU" dirty="0" smtClean="0">
              <a:solidFill>
                <a:srgbClr val="7030A0"/>
              </a:solidFill>
            </a:endParaRPr>
          </a:p>
          <a:p>
            <a:pPr lvl="0" algn="ctr"/>
            <a:endParaRPr lang="ru-RU" dirty="0">
              <a:solidFill>
                <a:srgbClr val="7030A0"/>
              </a:solidFill>
            </a:endParaRPr>
          </a:p>
          <a:p>
            <a:pPr lvl="0" algn="ctr"/>
            <a:endParaRPr lang="ru-RU" dirty="0" smtClean="0">
              <a:solidFill>
                <a:srgbClr val="7030A0"/>
              </a:solidFill>
            </a:endParaRPr>
          </a:p>
          <a:p>
            <a:pPr lvl="0" algn="ctr"/>
            <a:endParaRPr lang="ru-RU" dirty="0">
              <a:solidFill>
                <a:srgbClr val="7030A0"/>
              </a:solidFill>
            </a:endParaRPr>
          </a:p>
          <a:p>
            <a:pPr lvl="0" algn="ctr"/>
            <a:endParaRPr lang="ru-RU" sz="1400" dirty="0" smtClean="0">
              <a:solidFill>
                <a:srgbClr val="7030A0"/>
              </a:solidFill>
            </a:endParaRPr>
          </a:p>
          <a:p>
            <a:pPr lvl="0" algn="ctr"/>
            <a:r>
              <a:rPr lang="ru-RU" dirty="0" smtClean="0">
                <a:solidFill>
                  <a:srgbClr val="7030A0"/>
                </a:solidFill>
              </a:rPr>
              <a:t>Центры </a:t>
            </a:r>
            <a:r>
              <a:rPr lang="ru-RU" dirty="0">
                <a:solidFill>
                  <a:srgbClr val="7030A0"/>
                </a:solidFill>
              </a:rPr>
              <a:t>головного мозга, отвечающие за те или иные способности, связаны с нервными окончаниями в пальцах рук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</a:p>
          <a:p>
            <a:pPr lvl="0" algn="ctr"/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>
                <a:solidFill>
                  <a:srgbClr val="7030A0"/>
                </a:solidFill>
              </a:rPr>
              <a:t>Поэтому развитие мелкой моторики помогает малышу </a:t>
            </a:r>
            <a:r>
              <a:rPr lang="ru-RU" dirty="0" smtClean="0">
                <a:solidFill>
                  <a:srgbClr val="7030A0"/>
                </a:solidFill>
              </a:rPr>
              <a:t>совершенствовать способности и укреплять контакт с окружающим миром. </a:t>
            </a:r>
          </a:p>
          <a:p>
            <a:pPr lvl="0" algn="ctr"/>
            <a:endParaRPr lang="ru-RU" sz="1400" dirty="0" smtClean="0">
              <a:solidFill>
                <a:srgbClr val="7030A0"/>
              </a:solidFill>
            </a:endParaRPr>
          </a:p>
          <a:p>
            <a:pPr lvl="0" algn="ctr"/>
            <a:endParaRPr lang="ru-RU" dirty="0" smtClean="0">
              <a:solidFill>
                <a:srgbClr val="7030A0"/>
              </a:solidFill>
            </a:endParaRPr>
          </a:p>
          <a:p>
            <a:pPr lvl="0" algn="ctr"/>
            <a:endParaRPr lang="ru-RU" dirty="0" smtClean="0">
              <a:solidFill>
                <a:srgbClr val="002060"/>
              </a:solidFill>
            </a:endParaRPr>
          </a:p>
          <a:p>
            <a:pPr lvl="0" algn="ctr"/>
            <a:endParaRPr lang="ru-RU" dirty="0" smtClean="0">
              <a:solidFill>
                <a:srgbClr val="002060"/>
              </a:solidFill>
            </a:endParaRPr>
          </a:p>
          <a:p>
            <a:pPr lvl="0" algn="ctr"/>
            <a:endParaRPr lang="ru-RU" dirty="0" smtClean="0">
              <a:solidFill>
                <a:srgbClr val="002060"/>
              </a:solidFill>
            </a:endParaRPr>
          </a:p>
          <a:p>
            <a:pPr lvl="0" algn="ctr"/>
            <a:endParaRPr lang="ru-RU" dirty="0" smtClean="0">
              <a:solidFill>
                <a:srgbClr val="002060"/>
              </a:solidFill>
            </a:endParaRPr>
          </a:p>
          <a:p>
            <a:pPr lvl="0" algn="ctr"/>
            <a:endParaRPr lang="ru-RU" dirty="0" smtClean="0">
              <a:solidFill>
                <a:srgbClr val="002060"/>
              </a:solidFill>
            </a:endParaRPr>
          </a:p>
          <a:p>
            <a:pPr lvl="0" algn="ctr"/>
            <a:endParaRPr lang="ru-RU" dirty="0" smtClean="0">
              <a:solidFill>
                <a:srgbClr val="002060"/>
              </a:solidFill>
            </a:endParaRPr>
          </a:p>
          <a:p>
            <a:pPr lvl="0" algn="ctr"/>
            <a:endParaRPr lang="ru-RU" dirty="0" smtClean="0">
              <a:solidFill>
                <a:srgbClr val="002060"/>
              </a:solidFill>
            </a:endParaRPr>
          </a:p>
          <a:p>
            <a:pPr lvl="0" algn="ctr"/>
            <a:endParaRPr lang="ru-RU" dirty="0" smtClean="0">
              <a:solidFill>
                <a:srgbClr val="002060"/>
              </a:solidFill>
            </a:endParaRPr>
          </a:p>
          <a:p>
            <a:pPr lvl="0" algn="ctr"/>
            <a:endParaRPr lang="ru-RU" dirty="0" smtClean="0">
              <a:solidFill>
                <a:srgbClr val="002060"/>
              </a:solidFill>
            </a:endParaRPr>
          </a:p>
          <a:p>
            <a:pPr lvl="0" algn="ctr"/>
            <a:endParaRPr lang="ru-RU" dirty="0" smtClean="0">
              <a:solidFill>
                <a:srgbClr val="002060"/>
              </a:solidFill>
            </a:endParaRPr>
          </a:p>
          <a:p>
            <a:pPr lvl="0" algn="ctr"/>
            <a:endParaRPr lang="ru-RU" dirty="0" smtClean="0">
              <a:solidFill>
                <a:srgbClr val="002060"/>
              </a:solidFill>
            </a:endParaRPr>
          </a:p>
          <a:p>
            <a:pPr lvl="0" algn="ctr"/>
            <a:endParaRPr lang="ru-RU" dirty="0" smtClean="0">
              <a:solidFill>
                <a:srgbClr val="002060"/>
              </a:solidFill>
            </a:endParaRPr>
          </a:p>
          <a:p>
            <a:pPr lvl="0" algn="ctr"/>
            <a:endParaRPr lang="ru-RU" dirty="0" smtClean="0">
              <a:solidFill>
                <a:srgbClr val="002060"/>
              </a:solidFill>
            </a:endParaRPr>
          </a:p>
          <a:p>
            <a:pPr lvl="0" algn="ctr"/>
            <a:endParaRPr lang="ru-RU" dirty="0" smtClean="0">
              <a:solidFill>
                <a:srgbClr val="002060"/>
              </a:solidFill>
            </a:endParaRPr>
          </a:p>
          <a:p>
            <a:pPr lvl="0" algn="ctr"/>
            <a:endParaRPr lang="ru-RU" dirty="0" smtClean="0">
              <a:solidFill>
                <a:srgbClr val="002060"/>
              </a:solidFill>
            </a:endParaRPr>
          </a:p>
          <a:p>
            <a:pPr lvl="0" algn="ctr"/>
            <a:r>
              <a:rPr lang="ru-RU" dirty="0" smtClean="0">
                <a:solidFill>
                  <a:srgbClr val="002060"/>
                </a:solidFill>
              </a:rPr>
              <a:t>    </a:t>
            </a:r>
            <a:endParaRPr lang="ru-RU" dirty="0">
              <a:solidFill>
                <a:srgbClr val="002060"/>
              </a:solidFill>
            </a:endParaRPr>
          </a:p>
          <a:p>
            <a:pPr algn="ctr"/>
            <a:endParaRPr lang="ru-RU" dirty="0">
              <a:solidFill>
                <a:srgbClr val="002060"/>
              </a:solidFill>
            </a:endParaRPr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Стрелка влево 4"/>
          <p:cNvSpPr/>
          <p:nvPr/>
        </p:nvSpPr>
        <p:spPr>
          <a:xfrm>
            <a:off x="3779912" y="0"/>
            <a:ext cx="5184576" cy="1393352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Актуальность темы: </a:t>
            </a:r>
            <a:endParaRPr lang="ru-RU" dirty="0"/>
          </a:p>
        </p:txBody>
      </p:sp>
      <p:sp>
        <p:nvSpPr>
          <p:cNvPr id="7" name="Стрелка углом 6"/>
          <p:cNvSpPr/>
          <p:nvPr/>
        </p:nvSpPr>
        <p:spPr>
          <a:xfrm>
            <a:off x="251520" y="3068960"/>
            <a:ext cx="3384376" cy="3672408"/>
          </a:xfrm>
          <a:prstGeom prst="ben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87624" y="3829690"/>
            <a:ext cx="1789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Формы работы</a:t>
            </a:r>
            <a:endParaRPr lang="ru-RU" dirty="0"/>
          </a:p>
        </p:txBody>
      </p:sp>
      <p:sp>
        <p:nvSpPr>
          <p:cNvPr id="12" name="Двойная стрелка влево/вправо 11"/>
          <p:cNvSpPr/>
          <p:nvPr/>
        </p:nvSpPr>
        <p:spPr>
          <a:xfrm>
            <a:off x="4067944" y="3068960"/>
            <a:ext cx="3528392" cy="1430028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Беседы, просмотр мини-фильмов, презентаций</a:t>
            </a:r>
          </a:p>
        </p:txBody>
      </p:sp>
      <p:sp>
        <p:nvSpPr>
          <p:cNvPr id="13" name="Двойная стрелка влево/вправо 12"/>
          <p:cNvSpPr/>
          <p:nvPr/>
        </p:nvSpPr>
        <p:spPr>
          <a:xfrm>
            <a:off x="1475656" y="4429132"/>
            <a:ext cx="3672408" cy="121444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Самостоятельная </a:t>
            </a:r>
          </a:p>
          <a:p>
            <a:pPr algn="ctr">
              <a:defRPr/>
            </a:pPr>
            <a:r>
              <a:rPr lang="ru-RU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деятельность</a:t>
            </a:r>
          </a:p>
        </p:txBody>
      </p:sp>
      <p:sp>
        <p:nvSpPr>
          <p:cNvPr id="14" name="Двойная стрелка влево/вправо 13"/>
          <p:cNvSpPr/>
          <p:nvPr/>
        </p:nvSpPr>
        <p:spPr>
          <a:xfrm>
            <a:off x="5292080" y="4500570"/>
            <a:ext cx="3672408" cy="1071570"/>
          </a:xfrm>
          <a:prstGeom prst="left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Взаимодействие с семьями воспитанников</a:t>
            </a:r>
          </a:p>
        </p:txBody>
      </p:sp>
      <p:sp>
        <p:nvSpPr>
          <p:cNvPr id="15" name="Двойная стрелка влево/вправо 14"/>
          <p:cNvSpPr/>
          <p:nvPr/>
        </p:nvSpPr>
        <p:spPr>
          <a:xfrm>
            <a:off x="1357290" y="5572140"/>
            <a:ext cx="7286676" cy="1056136"/>
          </a:xfrm>
          <a:prstGeom prst="left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Опыты, экспериментирование.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Стрелка вниз 5"/>
          <p:cNvSpPr/>
          <p:nvPr/>
        </p:nvSpPr>
        <p:spPr>
          <a:xfrm>
            <a:off x="755576" y="332656"/>
            <a:ext cx="8064896" cy="18002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/>
              <a:t>Структура данного вида деятельности: </a:t>
            </a:r>
          </a:p>
        </p:txBody>
      </p:sp>
      <p:sp>
        <p:nvSpPr>
          <p:cNvPr id="7" name="Волна 6"/>
          <p:cNvSpPr/>
          <p:nvPr/>
        </p:nvSpPr>
        <p:spPr>
          <a:xfrm>
            <a:off x="395536" y="2420888"/>
            <a:ext cx="8424936" cy="4032448"/>
          </a:xfrm>
          <a:prstGeom prst="wav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rgbClr val="002060"/>
                </a:solidFill>
              </a:rPr>
              <a:t>Свою работу начали с самого простого </a:t>
            </a:r>
          </a:p>
          <a:p>
            <a:pPr lvl="0" algn="ctr"/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Нужно в коробке  сделать несколько отверстий, пометив их цветными фломастерами, чтобы раскладывать крышки по цветам. Вместо коробки можно взять несколько разноцветных баночек и раскладывать крышки по соответствующим цветам – с этим заданием легко </a:t>
            </a:r>
            <a:r>
              <a:rPr lang="ru-RU" dirty="0" smtClean="0">
                <a:solidFill>
                  <a:srgbClr val="002060"/>
                </a:solidFill>
              </a:rPr>
              <a:t>справятся все малыши!</a:t>
            </a:r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34742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Горизонтальный свиток 5"/>
          <p:cNvSpPr/>
          <p:nvPr/>
        </p:nvSpPr>
        <p:spPr>
          <a:xfrm>
            <a:off x="251520" y="476672"/>
            <a:ext cx="8640960" cy="638132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/>
              <a:t>1.Опыт. Изучение тайн крышек</a:t>
            </a:r>
            <a:endParaRPr lang="ru-RU" dirty="0"/>
          </a:p>
          <a:p>
            <a:r>
              <a:rPr lang="ru-RU" dirty="0"/>
              <a:t>1. Трогаем руками крышки. Какие они? На ощупь они твердые и мягкие, гладкие и шероховатые, имеет разный цвет. Знакомимся с качествами и свойствами материалов, из которых сделаны крышки (прозрачность, прочность, фактура, вес и т.д.). Обратите внимание на размер и форму: большие и маленькие, фигурные и квадратные, прямоугольные и круглые.</a:t>
            </a:r>
          </a:p>
          <a:p>
            <a:r>
              <a:rPr lang="ru-RU" dirty="0"/>
              <a:t>2. Берём лупу и рассматриваем. Что видим? Обнаружили много разных мелких впадин и изгибов, о существовании которых дети и не подозревали. Увидели множество различных рисунков, узоров в увеличенном состоянии.</a:t>
            </a:r>
          </a:p>
          <a:p>
            <a:r>
              <a:rPr lang="ru-RU" dirty="0"/>
              <a:t>3</a:t>
            </a:r>
            <a:r>
              <a:rPr lang="ru-RU" dirty="0" smtClean="0"/>
              <a:t>. </a:t>
            </a:r>
            <a:r>
              <a:rPr lang="ru-RU" dirty="0"/>
              <a:t>Опускаем крышки в ёмкость с водой. Что мы замечаем? Они плавают, но некоторые утонули. Почему? (имеют вес). Замечаем, что во время потопления они булькают, слышен характерный звук. Вытаскивая из воды, отмечаем, что они стали скользкие.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187624" y="476672"/>
            <a:ext cx="6552728" cy="9144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Этапы работы по данной теме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4096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13657497_15-p-fon-dlya-prezentatsii-skazochnii-dlya-dete-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3" name="Скругленный прямоугольник 2"/>
          <p:cNvSpPr/>
          <p:nvPr/>
        </p:nvSpPr>
        <p:spPr>
          <a:xfrm>
            <a:off x="611560" y="404664"/>
            <a:ext cx="3146648" cy="329066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Фото детей 3-4 </a:t>
            </a:r>
            <a:r>
              <a:rPr lang="ru-RU" dirty="0" err="1" smtClean="0">
                <a:solidFill>
                  <a:srgbClr val="FF0000"/>
                </a:solidFill>
              </a:rPr>
              <a:t>шт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e06a56a6bd926646e838bd19a834f3d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285728"/>
            <a:ext cx="4143404" cy="3857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image.jpg"/>
          <p:cNvPicPr>
            <a:picLocks noChangeAspect="1"/>
          </p:cNvPicPr>
          <p:nvPr/>
        </p:nvPicPr>
        <p:blipFill>
          <a:blip r:embed="rId4" cstate="print"/>
          <a:srcRect l="3636" r="4545"/>
          <a:stretch>
            <a:fillRect/>
          </a:stretch>
        </p:blipFill>
        <p:spPr>
          <a:xfrm>
            <a:off x="1214414" y="4143380"/>
            <a:ext cx="7215238" cy="27146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6372200" y="170080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Фото малыши раскладывают в </a:t>
            </a:r>
            <a:r>
              <a:rPr lang="ru-RU" sz="1200" dirty="0" err="1" smtClean="0"/>
              <a:t>уветные</a:t>
            </a:r>
            <a:r>
              <a:rPr lang="ru-RU" sz="1200" dirty="0" smtClean="0"/>
              <a:t> банки</a:t>
            </a:r>
            <a:endParaRPr lang="ru-RU" sz="1200" dirty="0"/>
          </a:p>
        </p:txBody>
      </p:sp>
      <p:pic>
        <p:nvPicPr>
          <p:cNvPr id="9" name="Рисунок 8" descr="IMG_20230214_16003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67251" y="214290"/>
            <a:ext cx="4262467" cy="36433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13657497_15-p-fon-dlya-prezentatsii-skazochnii-dlya-dete-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  <p:pic>
        <p:nvPicPr>
          <p:cNvPr id="5" name="Рисунок 4" descr="Развитие мелкой моторики малыша. 8 идей для игр с фрутокрышками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"/>
            <a:ext cx="7344816" cy="652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Волна 2"/>
          <p:cNvSpPr/>
          <p:nvPr/>
        </p:nvSpPr>
        <p:spPr>
          <a:xfrm>
            <a:off x="6084168" y="548680"/>
            <a:ext cx="2808312" cy="4104456"/>
          </a:xfrm>
          <a:prstGeom prst="wav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Следующие задание  по сложнее, можно выложить любую фигуру, при этом необходимо определить право, лево, а затем сосчитать, необходимое количество крышек </a:t>
            </a:r>
            <a:endParaRPr lang="ru-RU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142844" y="0"/>
            <a:ext cx="2714644" cy="234888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 smtClean="0">
                <a:solidFill>
                  <a:srgbClr val="333333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Эксперименты: Сравни фигуры по размеру: длине и ширине».</a:t>
            </a:r>
            <a:endPara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трелка влево 10"/>
          <p:cNvSpPr/>
          <p:nvPr/>
        </p:nvSpPr>
        <p:spPr>
          <a:xfrm>
            <a:off x="5143504" y="4572007"/>
            <a:ext cx="3907366" cy="1953337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Игротека.  Сосчитай - </a:t>
            </a:r>
            <a:r>
              <a:rPr lang="ru-RU" dirty="0" err="1" smtClean="0"/>
              <a:t>ка</a:t>
            </a:r>
            <a:r>
              <a:rPr lang="ru-RU" dirty="0" smtClean="0"/>
              <a:t>, рассуждай –</a:t>
            </a:r>
            <a:r>
              <a:rPr lang="ru-RU" dirty="0" err="1" smtClean="0"/>
              <a:t>ка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59323"/>
            <a:ext cx="23115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13657497_15-p-fon-dlya-prezentatsii-skazochnii-dlya-dete-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Горизонтальный свиток 5"/>
          <p:cNvSpPr/>
          <p:nvPr/>
        </p:nvSpPr>
        <p:spPr>
          <a:xfrm>
            <a:off x="0" y="620688"/>
            <a:ext cx="8892480" cy="6120680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Игра  «Собирай-ка</a:t>
            </a:r>
            <a:r>
              <a:rPr lang="ru-RU" sz="2000" b="1" dirty="0">
                <a:solidFill>
                  <a:srgbClr val="002060"/>
                </a:solidFill>
              </a:rPr>
              <a:t>».</a:t>
            </a:r>
            <a:endParaRPr lang="ru-RU" sz="2000" dirty="0">
              <a:solidFill>
                <a:srgbClr val="002060"/>
              </a:solidFill>
            </a:endParaRPr>
          </a:p>
          <a:p>
            <a:r>
              <a:rPr lang="ru-RU" sz="2000" dirty="0">
                <a:solidFill>
                  <a:srgbClr val="002060"/>
                </a:solidFill>
              </a:rPr>
              <a:t>Решение конструкторских задач. Сделать рисунок по рассказу.</a:t>
            </a:r>
          </a:p>
          <a:p>
            <a:r>
              <a:rPr lang="ru-RU" sz="2000" dirty="0">
                <a:solidFill>
                  <a:srgbClr val="002060"/>
                </a:solidFill>
              </a:rPr>
              <a:t>«Когда наступает утро, всходит солнце, распускаются цветы, просыпаются птицы, звери и насекомые. Но некоторые птицы наоборот ложатся спать. Какая птица спит днём, а ночью летает? (сова). А какая птица оповещает всех громким криком о том, что утро наступило? (петух).</a:t>
            </a:r>
          </a:p>
          <a:p>
            <a:r>
              <a:rPr lang="ru-RU" sz="2000" dirty="0">
                <a:solidFill>
                  <a:srgbClr val="002060"/>
                </a:solidFill>
              </a:rPr>
              <a:t>Эта история не про настоящего петуха, а про цыплёнка, который ещё не стал петухом. Однажды утром он пошёл гулять и встретил божью коровку.</a:t>
            </a:r>
          </a:p>
          <a:p>
            <a:r>
              <a:rPr lang="ru-RU" sz="2000" dirty="0">
                <a:solidFill>
                  <a:srgbClr val="002060"/>
                </a:solidFill>
              </a:rPr>
              <a:t>- Как мы похожи: ты кругленькая и я кругленький, у тебя крылья и у меня крылья! – сказал цыплёнок.</a:t>
            </a:r>
          </a:p>
          <a:p>
            <a:r>
              <a:rPr lang="ru-RU" sz="2000" dirty="0">
                <a:solidFill>
                  <a:srgbClr val="002060"/>
                </a:solidFill>
              </a:rPr>
              <a:t>- Да, - ответила божья коровка, - только я летаю, а ты нет».</a:t>
            </a:r>
          </a:p>
          <a:p>
            <a:r>
              <a:rPr lang="ru-RU" sz="2000" dirty="0">
                <a:solidFill>
                  <a:srgbClr val="002060"/>
                </a:solidFill>
              </a:rPr>
              <a:t>Предложить детям и другие образцы рисунков или дети составляют самостоятельно по памяти творческие рисунки, картинки</a:t>
            </a:r>
          </a:p>
        </p:txBody>
      </p:sp>
      <p:sp>
        <p:nvSpPr>
          <p:cNvPr id="8" name="Блок-схема: решение 7"/>
          <p:cNvSpPr/>
          <p:nvPr/>
        </p:nvSpPr>
        <p:spPr>
          <a:xfrm>
            <a:off x="1907704" y="0"/>
            <a:ext cx="4824536" cy="1196752"/>
          </a:xfrm>
          <a:prstGeom prst="flowChartDecision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Задания с усложнением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13657497_15-p-fon-dlya-prezentatsii-skazochnii-dlya-dete-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  <p:pic>
        <p:nvPicPr>
          <p:cNvPr id="5" name="Рисунок 4" descr="IMG_20230214_103026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468" y="142852"/>
            <a:ext cx="3714775" cy="27860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2IE6rEBQH1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1" y="3071810"/>
            <a:ext cx="3357585" cy="3571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42852"/>
            <a:ext cx="4453539" cy="30701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212976"/>
            <a:ext cx="4464496" cy="33483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4283968" y="342900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рыбалка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745850" y="2400549"/>
            <a:ext cx="1733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пирамидки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899592" y="2585215"/>
            <a:ext cx="2200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паравозы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1048</TotalTime>
  <Words>758</Words>
  <Application>Microsoft Office PowerPoint</Application>
  <PresentationFormat>Экран (4:3)</PresentationFormat>
  <Paragraphs>126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Математические игры Воскобовича:</dc:title>
  <dc:creator>ДОМ</dc:creator>
  <cp:lastModifiedBy>Пользователь</cp:lastModifiedBy>
  <cp:revision>109</cp:revision>
  <dcterms:created xsi:type="dcterms:W3CDTF">2016-03-22T17:21:47Z</dcterms:created>
  <dcterms:modified xsi:type="dcterms:W3CDTF">2023-02-15T05:11:48Z</dcterms:modified>
</cp:coreProperties>
</file>