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4" r:id="rId3"/>
    <p:sldId id="275" r:id="rId4"/>
    <p:sldId id="297" r:id="rId5"/>
    <p:sldId id="295" r:id="rId6"/>
    <p:sldId id="278" r:id="rId7"/>
    <p:sldId id="276" r:id="rId8"/>
    <p:sldId id="280" r:id="rId9"/>
    <p:sldId id="279" r:id="rId10"/>
    <p:sldId id="281" r:id="rId11"/>
    <p:sldId id="296" r:id="rId12"/>
    <p:sldId id="283" r:id="rId13"/>
    <p:sldId id="277" r:id="rId14"/>
    <p:sldId id="284" r:id="rId15"/>
    <p:sldId id="282" r:id="rId16"/>
    <p:sldId id="286" r:id="rId17"/>
    <p:sldId id="285" r:id="rId18"/>
    <p:sldId id="290" r:id="rId19"/>
    <p:sldId id="298" r:id="rId20"/>
    <p:sldId id="294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BBF7-A240-4837-95B3-A50445A0D60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A499-4BD3-4987-9546-A7C85B0D8E1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597F-7EDD-4CD0-8125-3646D0B39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2B46-52BC-46F7-A736-83AF8593DC4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81E8-811E-4889-8FAB-C6C818136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46DE-F199-4FD8-A362-42EA70AFCEF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B40-6A56-4325-AAD9-D2E7AB3309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FF1-C6B7-43D8-86E4-BF25C747482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BD2-6487-4421-8908-26916D8A3A7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716A-EBE5-4C16-BB99-C0572B0730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4585-0BF8-4EEB-A515-10365492BA3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1E1C-9D55-44DE-9142-924DC50A623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857620" y="642918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57158" y="214290"/>
            <a:ext cx="8215370" cy="164307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  <a:r>
              <a:rPr lang="ru-RU" dirty="0" err="1" smtClean="0"/>
              <a:t>Ремонтненский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/с «Солнечный зайчик»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971600" y="1857364"/>
            <a:ext cx="7243738" cy="315754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sz="4400" dirty="0" smtClean="0"/>
              <a:t>Веселые </a:t>
            </a:r>
            <a:r>
              <a:rPr lang="ru-RU" sz="4400" dirty="0" err="1" smtClean="0"/>
              <a:t>фрутокрышки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10" name="Пятно 1 9"/>
          <p:cNvSpPr/>
          <p:nvPr/>
        </p:nvSpPr>
        <p:spPr>
          <a:xfrm>
            <a:off x="4139952" y="4869160"/>
            <a:ext cx="5004048" cy="19888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Жилина Наталья Андреевна-воспитатель;  высшая категория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30" y="4725144"/>
            <a:ext cx="2270573" cy="207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7" y="0"/>
            <a:ext cx="9286908" cy="6858000"/>
          </a:xfrm>
        </p:spPr>
      </p:pic>
      <p:pic>
        <p:nvPicPr>
          <p:cNvPr id="5" name="Рисунок 4" descr="Развитие мелкой моторики малыша. 8 идей для игр с фрутокрышк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55441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5724128" y="1412776"/>
            <a:ext cx="2952328" cy="216024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А такие задания дети с легкостью выполняют из этого бросового </a:t>
            </a:r>
            <a:r>
              <a:rPr lang="ru-RU" dirty="0" err="1" smtClean="0"/>
              <a:t>метериала</a:t>
            </a:r>
            <a:r>
              <a:rPr lang="ru-RU" dirty="0" smtClean="0"/>
              <a:t> и при этом учатся считать и запоминают цифры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19672" y="1628800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6" name="Рисунок 5" descr="IMG_20230214_08022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47678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230214_080601.jpg"/>
          <p:cNvPicPr>
            <a:picLocks noChangeAspect="1"/>
          </p:cNvPicPr>
          <p:nvPr/>
        </p:nvPicPr>
        <p:blipFill>
          <a:blip r:embed="rId4" cstate="print"/>
          <a:srcRect r="12273"/>
          <a:stretch>
            <a:fillRect/>
          </a:stretch>
        </p:blipFill>
        <p:spPr>
          <a:xfrm>
            <a:off x="4855201" y="3356992"/>
            <a:ext cx="4074517" cy="328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трелка вправо 2"/>
          <p:cNvSpPr/>
          <p:nvPr/>
        </p:nvSpPr>
        <p:spPr>
          <a:xfrm>
            <a:off x="395536" y="4005064"/>
            <a:ext cx="3816424" cy="1204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Создаем цифры, буквы</a:t>
            </a:r>
            <a:endParaRPr lang="ru-RU" dirty="0"/>
          </a:p>
        </p:txBody>
      </p:sp>
      <p:pic>
        <p:nvPicPr>
          <p:cNvPr id="8" name="Рисунок 7" descr="IMG_20230214_155556.jpg"/>
          <p:cNvPicPr>
            <a:picLocks noChangeAspect="1"/>
          </p:cNvPicPr>
          <p:nvPr/>
        </p:nvPicPr>
        <p:blipFill>
          <a:blip r:embed="rId5" cstate="print"/>
          <a:srcRect l="13333" t="10256" r="4999"/>
          <a:stretch>
            <a:fillRect/>
          </a:stretch>
        </p:blipFill>
        <p:spPr>
          <a:xfrm>
            <a:off x="4857752" y="229599"/>
            <a:ext cx="4071966" cy="298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8558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Горизонтальный свиток 2"/>
          <p:cNvSpPr/>
          <p:nvPr/>
        </p:nvSpPr>
        <p:spPr>
          <a:xfrm>
            <a:off x="0" y="0"/>
            <a:ext cx="9144000" cy="431825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Составь </a:t>
            </a:r>
            <a:r>
              <a:rPr lang="ru-RU" b="1" dirty="0">
                <a:solidFill>
                  <a:srgbClr val="002060"/>
                </a:solidFill>
              </a:rPr>
              <a:t>картинку.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ЦЕЛЬ:</a:t>
            </a:r>
            <a:r>
              <a:rPr lang="ru-RU" dirty="0">
                <a:solidFill>
                  <a:srgbClr val="002060"/>
                </a:solidFill>
              </a:rPr>
              <a:t> Научить детей быстро ориентироваться; делить изображение предмета на составные части и воссоздать сложную форму из частей, развивать внимание, зрительное восприятие, воспитывать усидчивость.</a:t>
            </a:r>
          </a:p>
          <a:p>
            <a:r>
              <a:rPr lang="ru-RU" dirty="0">
                <a:solidFill>
                  <a:schemeClr val="tx1"/>
                </a:solidFill>
              </a:rPr>
              <a:t>ХОД ИГРЫ</a:t>
            </a:r>
          </a:p>
          <a:p>
            <a:r>
              <a:rPr lang="ru-RU" dirty="0">
                <a:solidFill>
                  <a:schemeClr val="tx1"/>
                </a:solidFill>
              </a:rPr>
              <a:t>1 вариант</a:t>
            </a:r>
            <a:r>
              <a:rPr lang="ru-RU" dirty="0">
                <a:solidFill>
                  <a:srgbClr val="002060"/>
                </a:solidFill>
              </a:rPr>
              <a:t>: Готовые целые картинки раздаются детям. Им даётся время рассмотреть их внимательно. Затем детям раздаются наборы крышек, предлагается собрать точно такую же картинку.</a:t>
            </a:r>
          </a:p>
          <a:p>
            <a:r>
              <a:rPr lang="ru-RU" dirty="0">
                <a:solidFill>
                  <a:schemeClr val="tx1"/>
                </a:solidFill>
              </a:rPr>
              <a:t>2 вариант</a:t>
            </a:r>
            <a:r>
              <a:rPr lang="ru-RU" dirty="0">
                <a:solidFill>
                  <a:srgbClr val="002060"/>
                </a:solidFill>
              </a:rPr>
              <a:t>: Детям раздаются наборы крышек, и предлагается собрать изображение.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61048"/>
            <a:ext cx="504056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4" y="620688"/>
            <a:ext cx="3628794" cy="2564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657600" cy="258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8" y="3428998"/>
            <a:ext cx="4279722" cy="3024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8814"/>
            <a:ext cx="3657600" cy="258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2708920"/>
            <a:ext cx="8208912" cy="40324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4. Найди такую же крышку как у меня.</a:t>
            </a:r>
          </a:p>
          <a:p>
            <a:r>
              <a:rPr lang="ru-RU" sz="1200" dirty="0">
                <a:solidFill>
                  <a:schemeClr val="tx1"/>
                </a:solidFill>
              </a:rPr>
              <a:t>5. Прокати крышку, например красного цвета.</a:t>
            </a:r>
          </a:p>
          <a:p>
            <a:r>
              <a:rPr lang="ru-RU" sz="1200" dirty="0">
                <a:solidFill>
                  <a:schemeClr val="tx1"/>
                </a:solidFill>
              </a:rPr>
              <a:t>6. Подуй и прокати.</a:t>
            </a:r>
          </a:p>
          <a:p>
            <a:r>
              <a:rPr lang="ru-RU" sz="1200" dirty="0">
                <a:solidFill>
                  <a:schemeClr val="tx1"/>
                </a:solidFill>
              </a:rPr>
              <a:t>7. «Найди свой домик», «Мамины помощники»: разложить крышки в коробочки соответствующего цвета.</a:t>
            </a:r>
          </a:p>
          <a:p>
            <a:r>
              <a:rPr lang="ru-RU" sz="1200" dirty="0">
                <a:solidFill>
                  <a:schemeClr val="tx1"/>
                </a:solidFill>
              </a:rPr>
              <a:t>8. Для младшего возраста: собирание башенок различной высоты одного цвета и разных по цвету.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Для детей старшего дошкольного возраста:</a:t>
            </a:r>
          </a:p>
          <a:p>
            <a:r>
              <a:rPr lang="ru-RU" sz="1200" dirty="0">
                <a:solidFill>
                  <a:schemeClr val="tx1"/>
                </a:solidFill>
              </a:rPr>
              <a:t>• из 6 крышек составь  башни разной высоты;</a:t>
            </a:r>
          </a:p>
          <a:p>
            <a:r>
              <a:rPr lang="ru-RU" sz="1200" dirty="0">
                <a:solidFill>
                  <a:schemeClr val="tx1"/>
                </a:solidFill>
              </a:rPr>
              <a:t>• составь башни красного, желтого и зеленого цвета так, чтобы желтая башня была выше красной, но ниже зеленой;</a:t>
            </a:r>
          </a:p>
          <a:p>
            <a:r>
              <a:rPr lang="ru-RU" sz="1200" dirty="0">
                <a:solidFill>
                  <a:schemeClr val="tx1"/>
                </a:solidFill>
              </a:rPr>
              <a:t>• красная башня выше желтой, а желтая выше зеленой — составь башни;</a:t>
            </a:r>
          </a:p>
          <a:p>
            <a:r>
              <a:rPr lang="ru-RU" sz="1200" dirty="0">
                <a:solidFill>
                  <a:schemeClr val="tx1"/>
                </a:solidFill>
              </a:rPr>
              <a:t>• составь башню из 4 крышек — красной, желтой, синей и зеленой, где красная крышка будет находиться не в самом верху, не в самом низу и не рядом с желтой; желтая — наверху, а синяя — между красной и желтой и т. п.</a:t>
            </a:r>
          </a:p>
          <a:p>
            <a:r>
              <a:rPr lang="ru-RU" sz="1200" dirty="0">
                <a:solidFill>
                  <a:schemeClr val="tx1"/>
                </a:solidFill>
              </a:rPr>
              <a:t>9. «Разноцветные бусы». Нанизывание мозаики на </a:t>
            </a:r>
            <a:r>
              <a:rPr lang="ru-RU" sz="1200" dirty="0" err="1">
                <a:solidFill>
                  <a:schemeClr val="tx1"/>
                </a:solidFill>
              </a:rPr>
              <a:t>шнурочки</a:t>
            </a:r>
            <a:r>
              <a:rPr lang="ru-RU" sz="1200" dirty="0">
                <a:solidFill>
                  <a:schemeClr val="tx1"/>
                </a:solidFill>
              </a:rPr>
              <a:t>. Варианты:</a:t>
            </a:r>
          </a:p>
          <a:p>
            <a:r>
              <a:rPr lang="ru-RU" sz="1200" dirty="0">
                <a:solidFill>
                  <a:schemeClr val="tx1"/>
                </a:solidFill>
              </a:rPr>
              <a:t>• собрать бусы одного цвета;</a:t>
            </a:r>
          </a:p>
          <a:p>
            <a:r>
              <a:rPr lang="ru-RU" sz="1200" dirty="0">
                <a:solidFill>
                  <a:schemeClr val="tx1"/>
                </a:solidFill>
              </a:rPr>
              <a:t>• собрать бусы, чередуя крышки по цвету.</a:t>
            </a:r>
          </a:p>
          <a:p>
            <a:r>
              <a:rPr lang="ru-RU" sz="1200" dirty="0">
                <a:solidFill>
                  <a:schemeClr val="tx1"/>
                </a:solidFill>
              </a:rPr>
              <a:t>10. «Разноцветный </a:t>
            </a:r>
            <a:r>
              <a:rPr lang="ru-RU" sz="1200" dirty="0" err="1">
                <a:solidFill>
                  <a:schemeClr val="tx1"/>
                </a:solidFill>
              </a:rPr>
              <a:t>шнурочек</a:t>
            </a:r>
            <a:r>
              <a:rPr lang="ru-RU" sz="1200" dirty="0">
                <a:solidFill>
                  <a:schemeClr val="tx1"/>
                </a:solidFill>
              </a:rPr>
              <a:t>». Нанизывание мозаики соответствующего цвета на </a:t>
            </a:r>
            <a:r>
              <a:rPr lang="ru-RU" sz="1200" dirty="0" err="1">
                <a:solidFill>
                  <a:schemeClr val="tx1"/>
                </a:solidFill>
              </a:rPr>
              <a:t>шнурочек</a:t>
            </a:r>
            <a:r>
              <a:rPr lang="ru-RU" sz="1200" dirty="0">
                <a:solidFill>
                  <a:schemeClr val="tx1"/>
                </a:solidFill>
              </a:rPr>
              <a:t> (желтая крышка — на желтый шнурок и т п.).</a:t>
            </a:r>
          </a:p>
          <a:p>
            <a:r>
              <a:rPr lang="ru-RU" sz="1200" dirty="0">
                <a:solidFill>
                  <a:schemeClr val="tx1"/>
                </a:solidFill>
              </a:rPr>
              <a:t>11. Выкладывание из шнуров и крышек простых геометрических фигур (круг, квадрат и пр.), в старшем возрасте — букв, цифр.</a:t>
            </a:r>
          </a:p>
          <a:p>
            <a:r>
              <a:rPr lang="ru-RU" sz="1200" dirty="0">
                <a:solidFill>
                  <a:schemeClr val="tx1"/>
                </a:solidFill>
              </a:rPr>
              <a:t>12. Выкладывание разноцветных ковриков, платочков. Игры «Сделай такой же», «Повтори узор», «Волшебный телевизор».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51520" y="188640"/>
            <a:ext cx="5112568" cy="93610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Варианты игровых заданий</a:t>
            </a:r>
            <a:endParaRPr lang="ru-RU" sz="24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67544" y="1124744"/>
            <a:ext cx="8064896" cy="136815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70C0"/>
                </a:solidFill>
              </a:rPr>
              <a:t>1</a:t>
            </a:r>
            <a:r>
              <a:rPr lang="ru-RU" sz="1400" dirty="0" smtClean="0"/>
              <a:t>.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Выкладывание разных по цвету дорожек.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2. Выкладывание дорожек разной длины, ширины.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З. Выкладывание разноцветных дорожек с чередованием цвета крышек: для детей младшего возраста — чередование двух цветов, для детей старшего дошкольного возраста — более </a:t>
            </a:r>
            <a:r>
              <a:rPr lang="ru-RU" sz="1400" dirty="0" smtClean="0">
                <a:solidFill>
                  <a:srgbClr val="002060"/>
                </a:solidFill>
              </a:rPr>
              <a:t>сложные варианты игры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908720"/>
            <a:ext cx="2786608" cy="18505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 </a:t>
            </a:r>
            <a:endParaRPr lang="ru-RU" dirty="0"/>
          </a:p>
        </p:txBody>
      </p:sp>
      <p:pic>
        <p:nvPicPr>
          <p:cNvPr id="6" name="Рисунок 5" descr="IMG_20230214_102106_1.jpg"/>
          <p:cNvPicPr>
            <a:picLocks noChangeAspect="1"/>
          </p:cNvPicPr>
          <p:nvPr/>
        </p:nvPicPr>
        <p:blipFill>
          <a:blip r:embed="rId3" cstate="print"/>
          <a:srcRect l="5468" t="21875" r="11719" b="26041"/>
          <a:stretch>
            <a:fillRect/>
          </a:stretch>
        </p:blipFill>
        <p:spPr>
          <a:xfrm>
            <a:off x="5500694" y="3429000"/>
            <a:ext cx="342902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230214_103327.jpg"/>
          <p:cNvPicPr>
            <a:picLocks noChangeAspect="1"/>
          </p:cNvPicPr>
          <p:nvPr/>
        </p:nvPicPr>
        <p:blipFill>
          <a:blip r:embed="rId4" cstate="print"/>
          <a:srcRect t="8333" b="7291"/>
          <a:stretch>
            <a:fillRect/>
          </a:stretch>
        </p:blipFill>
        <p:spPr>
          <a:xfrm>
            <a:off x="285719" y="3429000"/>
            <a:ext cx="4286281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634"/>
            <a:ext cx="4200467" cy="315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428860" y="2759224"/>
            <a:ext cx="185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дорожка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012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812360" y="257455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бусы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179512" y="1052736"/>
            <a:ext cx="4321050" cy="151216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на стенде, в уголке родителей.</a:t>
            </a: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142844" y="0"/>
            <a:ext cx="5214974" cy="11773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Решение поставленных задач с родителями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786314" y="214290"/>
            <a:ext cx="4357686" cy="21431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Проекты с родителями: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1. «Пальчиковые игры с </a:t>
            </a:r>
            <a:r>
              <a:rPr lang="ru-RU" dirty="0" err="1" smtClean="0">
                <a:solidFill>
                  <a:srgbClr val="002060"/>
                </a:solidFill>
              </a:rPr>
              <a:t>фрутокрышками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_20230215_075938.jpg"/>
          <p:cNvPicPr>
            <a:picLocks noChangeAspect="1"/>
          </p:cNvPicPr>
          <p:nvPr/>
        </p:nvPicPr>
        <p:blipFill>
          <a:blip r:embed="rId3" cstate="print"/>
          <a:srcRect t="13125"/>
          <a:stretch>
            <a:fillRect/>
          </a:stretch>
        </p:blipFill>
        <p:spPr>
          <a:xfrm>
            <a:off x="5072066" y="2643182"/>
            <a:ext cx="3638719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230215_080340.jpg"/>
          <p:cNvPicPr>
            <a:picLocks noChangeAspect="1"/>
          </p:cNvPicPr>
          <p:nvPr/>
        </p:nvPicPr>
        <p:blipFill>
          <a:blip r:embed="rId4" cstate="print"/>
          <a:srcRect l="2343" t="17708" r="2343" b="21875"/>
          <a:stretch>
            <a:fillRect/>
          </a:stretch>
        </p:blipFill>
        <p:spPr>
          <a:xfrm>
            <a:off x="214282" y="2928934"/>
            <a:ext cx="450798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Круглая лента лицом вверх 6"/>
          <p:cNvSpPr/>
          <p:nvPr/>
        </p:nvSpPr>
        <p:spPr>
          <a:xfrm>
            <a:off x="3428960" y="3000372"/>
            <a:ext cx="5715040" cy="3643338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Возраст малыша: 1,5 – 7 лет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Для этого потребуется много </a:t>
            </a:r>
            <a:r>
              <a:rPr lang="ru-RU" sz="1400" dirty="0" err="1" smtClean="0">
                <a:solidFill>
                  <a:schemeClr val="tx1"/>
                </a:solidFill>
              </a:rPr>
              <a:t>фрутокрышек</a:t>
            </a:r>
            <a:r>
              <a:rPr lang="ru-RU" sz="1400" dirty="0" smtClean="0">
                <a:solidFill>
                  <a:schemeClr val="tx1"/>
                </a:solidFill>
              </a:rPr>
              <a:t>! Скрепите крышки боковой стороной, чтобы получилась ровная поверхность, можно это сделать вместе с ребенком. Затем предложите малышу пройтись по коврику из крышек.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5001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5214942" y="357166"/>
            <a:ext cx="3714776" cy="2071702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№ 2 «Массажный коврик»</a:t>
            </a:r>
            <a:endParaRPr lang="ru-RU" dirty="0"/>
          </a:p>
        </p:txBody>
      </p:sp>
      <p:pic>
        <p:nvPicPr>
          <p:cNvPr id="8" name="Рисунок 7" descr="IMG_20230214_150502.jpg"/>
          <p:cNvPicPr>
            <a:picLocks noChangeAspect="1"/>
          </p:cNvPicPr>
          <p:nvPr/>
        </p:nvPicPr>
        <p:blipFill>
          <a:blip r:embed="rId3" cstate="print"/>
          <a:srcRect t="9375" r="19444"/>
          <a:stretch>
            <a:fillRect/>
          </a:stretch>
        </p:blipFill>
        <p:spPr>
          <a:xfrm>
            <a:off x="214282" y="500042"/>
            <a:ext cx="3143272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Горизонтальный свиток 5"/>
          <p:cNvSpPr/>
          <p:nvPr/>
        </p:nvSpPr>
        <p:spPr>
          <a:xfrm>
            <a:off x="323528" y="188640"/>
            <a:ext cx="3663280" cy="648072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Вывод</a:t>
            </a:r>
            <a:r>
              <a:rPr lang="ru-RU" dirty="0">
                <a:solidFill>
                  <a:srgbClr val="002060"/>
                </a:solidFill>
              </a:rPr>
              <a:t>: работая с детьми, </a:t>
            </a:r>
            <a:r>
              <a:rPr lang="ru-RU" dirty="0" smtClean="0">
                <a:solidFill>
                  <a:srgbClr val="002060"/>
                </a:solidFill>
              </a:rPr>
              <a:t>по данной теме, могу </a:t>
            </a:r>
            <a:r>
              <a:rPr lang="ru-RU" dirty="0">
                <a:solidFill>
                  <a:srgbClr val="002060"/>
                </a:solidFill>
              </a:rPr>
              <a:t>с точностью сказать, что данный вид деятельности дети восприняли с восторгом и с большим интересом каждый раз придумывают новые идеи, новые фигуры.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 дальнейшем будем работать над совершенствованием  и в перспективах планы над созданием картин из </a:t>
            </a:r>
            <a:r>
              <a:rPr lang="ru-RU" dirty="0" err="1">
                <a:solidFill>
                  <a:srgbClr val="002060"/>
                </a:solidFill>
              </a:rPr>
              <a:t>фрутокрышек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7" name="Рисунок 6" descr="Развитие мелкой моторики малыша. 8 идей для игр с фрутокрышк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19175"/>
            <a:ext cx="4608512" cy="4786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d2eb427140c38a3c773a4669039e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37346"/>
            <a:ext cx="9144000" cy="699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429784" cy="6858000"/>
          </a:xfrm>
        </p:spPr>
      </p:pic>
      <p:sp>
        <p:nvSpPr>
          <p:cNvPr id="6" name="Блок-схема: узел 5"/>
          <p:cNvSpPr/>
          <p:nvPr/>
        </p:nvSpPr>
        <p:spPr>
          <a:xfrm>
            <a:off x="755576" y="836712"/>
            <a:ext cx="216024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Цель: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476672"/>
            <a:ext cx="4608512" cy="15121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Использование крышек стимулирует развитие простых </a:t>
            </a:r>
            <a:r>
              <a:rPr lang="ru-RU" dirty="0" err="1">
                <a:solidFill>
                  <a:srgbClr val="002060"/>
                </a:solidFill>
              </a:rPr>
              <a:t>координаторных</a:t>
            </a:r>
            <a:r>
              <a:rPr lang="ru-RU" dirty="0">
                <a:solidFill>
                  <a:srgbClr val="002060"/>
                </a:solidFill>
              </a:rPr>
              <a:t> навыков ребенка, улучшая его взаимодействие с окружающей средой.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323528" y="3140968"/>
            <a:ext cx="3364960" cy="1116704"/>
          </a:xfrm>
          <a:prstGeom prst="flowChartPrepa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Задачи: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3923928" y="2564904"/>
            <a:ext cx="4608512" cy="38884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Учить цвета.</a:t>
            </a:r>
          </a:p>
          <a:p>
            <a:pPr algn="ctr"/>
            <a:r>
              <a:rPr lang="ru-RU" sz="2000" dirty="0" smtClean="0"/>
              <a:t> Учить </a:t>
            </a:r>
            <a:r>
              <a:rPr lang="ru-RU" sz="2000" dirty="0"/>
              <a:t>различать  право, лево; </a:t>
            </a:r>
            <a:r>
              <a:rPr lang="ru-RU" sz="2000" dirty="0" smtClean="0"/>
              <a:t>Развивать </a:t>
            </a:r>
            <a:r>
              <a:rPr lang="ru-RU" sz="2000" dirty="0"/>
              <a:t>мелкую моторику детей; умения поочерёдно действовать правой и левой рукой.</a:t>
            </a:r>
          </a:p>
          <a:p>
            <a:pPr algn="ctr"/>
            <a:r>
              <a:rPr lang="ru-RU" sz="2000" dirty="0"/>
              <a:t>Развивать  внимание, память, логическое мышление, умения сравнивать и анализировать.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ятно 1 4"/>
          <p:cNvSpPr/>
          <p:nvPr/>
        </p:nvSpPr>
        <p:spPr>
          <a:xfrm>
            <a:off x="785786" y="1357298"/>
            <a:ext cx="7858180" cy="407196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Спасибо за просмотр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Волна 2"/>
          <p:cNvSpPr/>
          <p:nvPr/>
        </p:nvSpPr>
        <p:spPr>
          <a:xfrm>
            <a:off x="395536" y="696676"/>
            <a:ext cx="8352928" cy="2372284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</a:t>
            </a: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>
              <a:solidFill>
                <a:srgbClr val="7030A0"/>
              </a:solidFill>
            </a:endParaRPr>
          </a:p>
          <a:p>
            <a:pPr lvl="0" algn="ctr"/>
            <a:endParaRPr lang="ru-RU" sz="1400" dirty="0" smtClean="0">
              <a:solidFill>
                <a:srgbClr val="7030A0"/>
              </a:solidFill>
            </a:endParaRPr>
          </a:p>
          <a:p>
            <a:pPr lvl="0" algn="ctr"/>
            <a:r>
              <a:rPr lang="ru-RU" dirty="0" smtClean="0">
                <a:solidFill>
                  <a:srgbClr val="7030A0"/>
                </a:solidFill>
              </a:rPr>
              <a:t>Центры </a:t>
            </a:r>
            <a:r>
              <a:rPr lang="ru-RU" dirty="0">
                <a:solidFill>
                  <a:srgbClr val="7030A0"/>
                </a:solidFill>
              </a:rPr>
              <a:t>головного мозга, отвечающие за те или иные способности, связаны с нервными окончаниями в пальцах рук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lvl="0"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Поэтому развитие мелкой моторики помогает малышу </a:t>
            </a:r>
            <a:r>
              <a:rPr lang="ru-RU" dirty="0" smtClean="0">
                <a:solidFill>
                  <a:srgbClr val="7030A0"/>
                </a:solidFill>
              </a:rPr>
              <a:t>совершенствовать способности и укреплять контакт с окружающим миром. </a:t>
            </a:r>
          </a:p>
          <a:p>
            <a:pPr lvl="0" algn="ctr"/>
            <a:endParaRPr lang="ru-RU" sz="1400" dirty="0" smtClean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    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3779912" y="0"/>
            <a:ext cx="5184576" cy="13933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Актуальность темы: </a:t>
            </a:r>
            <a:endParaRPr lang="ru-RU" dirty="0"/>
          </a:p>
        </p:txBody>
      </p:sp>
      <p:sp>
        <p:nvSpPr>
          <p:cNvPr id="7" name="Стрелка углом 6"/>
          <p:cNvSpPr/>
          <p:nvPr/>
        </p:nvSpPr>
        <p:spPr>
          <a:xfrm>
            <a:off x="251520" y="3068960"/>
            <a:ext cx="3384376" cy="367240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3829690"/>
            <a:ext cx="178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067944" y="3068960"/>
            <a:ext cx="3528392" cy="14300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Беседы, просмотр мини-фильмов, презентаций</a:t>
            </a: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1475656" y="4429132"/>
            <a:ext cx="3672408" cy="12144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Самостоятельная </a:t>
            </a:r>
          </a:p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292080" y="4500570"/>
            <a:ext cx="3672408" cy="107157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1357290" y="5572140"/>
            <a:ext cx="7286676" cy="1056136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Опыты, экспериментирование.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Стрелка вниз 5"/>
          <p:cNvSpPr/>
          <p:nvPr/>
        </p:nvSpPr>
        <p:spPr>
          <a:xfrm>
            <a:off x="755576" y="332656"/>
            <a:ext cx="8064896" cy="18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/>
              <a:t>Структура данного вида деятельности: </a:t>
            </a:r>
          </a:p>
        </p:txBody>
      </p:sp>
      <p:sp>
        <p:nvSpPr>
          <p:cNvPr id="7" name="Волна 6"/>
          <p:cNvSpPr/>
          <p:nvPr/>
        </p:nvSpPr>
        <p:spPr>
          <a:xfrm>
            <a:off x="395536" y="2420888"/>
            <a:ext cx="8424936" cy="4032448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Свою работу начали с самого простого 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Нужно в коробке  сделать несколько отверстий, пометив их цветными фломастерами, чтобы раскладывать крышки по цветам. Вместо коробки можно взять несколько разноцветных баночек и раскладывать крышки по соответствующим цветам – с этим заданием легко </a:t>
            </a:r>
            <a:r>
              <a:rPr lang="ru-RU" dirty="0" smtClean="0">
                <a:solidFill>
                  <a:srgbClr val="002060"/>
                </a:solidFill>
              </a:rPr>
              <a:t>справятся все малыши!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74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Горизонтальный свиток 5"/>
          <p:cNvSpPr/>
          <p:nvPr/>
        </p:nvSpPr>
        <p:spPr>
          <a:xfrm>
            <a:off x="251520" y="476672"/>
            <a:ext cx="8640960" cy="6381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1.Опыт. Изучение тайн крышек</a:t>
            </a:r>
            <a:endParaRPr lang="ru-RU" dirty="0"/>
          </a:p>
          <a:p>
            <a:r>
              <a:rPr lang="ru-RU" dirty="0"/>
              <a:t>1. Трогаем руками крышки. Какие они? На ощупь они твердые и мягкие, гладкие и шероховатые, имеет разный цвет. Знакомимся с качествами и свойствами материалов, из которых сделаны крышки (прозрачность, прочность, фактура, вес и т.д.). Обратите внимание на размер и форму: большие и маленькие, фигурные и квадратные, прямоугольные и круглые.</a:t>
            </a:r>
          </a:p>
          <a:p>
            <a:r>
              <a:rPr lang="ru-RU" dirty="0"/>
              <a:t>2. Берём лупу и рассматриваем. Что видим? Обнаружили много разных мелких впадин и изгибов, о существовании которых дети и не подозревали. Увидели множество различных рисунков, узоров в увеличенном состоянии.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Опускаем крышки в ёмкость с водой. Что мы замечаем? Они плавают, но некоторые утонули. Почему? (имеют вес). Замечаем, что во время потопления они булькают, слышен характерный звук. Вытаскивая из воды, отмечаем, что они стали скользкие.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476672"/>
            <a:ext cx="6552728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Этапы работы по данной теме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09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404664"/>
            <a:ext cx="3146648" cy="32906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Фото детей 3-4 </a:t>
            </a:r>
            <a:r>
              <a:rPr lang="ru-RU" dirty="0" err="1" smtClean="0">
                <a:solidFill>
                  <a:srgbClr val="FF0000"/>
                </a:solidFill>
              </a:rPr>
              <a:t>шт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e06a56a6bd926646e838bd19a834f3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143404" cy="385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4" cstate="print"/>
          <a:srcRect l="3636" r="4545"/>
          <a:stretch>
            <a:fillRect/>
          </a:stretch>
        </p:blipFill>
        <p:spPr>
          <a:xfrm>
            <a:off x="1214414" y="4143380"/>
            <a:ext cx="7215238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72200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Фото малыши раскладывают в </a:t>
            </a:r>
            <a:r>
              <a:rPr lang="ru-RU" sz="1200" dirty="0" err="1" smtClean="0"/>
              <a:t>уветные</a:t>
            </a:r>
            <a:r>
              <a:rPr lang="ru-RU" sz="1200" dirty="0" smtClean="0"/>
              <a:t> банки</a:t>
            </a:r>
            <a:endParaRPr lang="ru-RU" sz="1200" dirty="0"/>
          </a:p>
        </p:txBody>
      </p:sp>
      <p:pic>
        <p:nvPicPr>
          <p:cNvPr id="9" name="Рисунок 8" descr="IMG_20230214_160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1" y="214290"/>
            <a:ext cx="4262467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Развитие мелкой моторики малыша. 8 идей для игр с фрутокрышк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"/>
            <a:ext cx="734481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олна 2"/>
          <p:cNvSpPr/>
          <p:nvPr/>
        </p:nvSpPr>
        <p:spPr>
          <a:xfrm>
            <a:off x="6084168" y="548680"/>
            <a:ext cx="2808312" cy="410445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Следующие задание  по сложнее, можно выложить любую фигуру, при этом необходимо определить право, лево, а затем сосчитать, необходимое количество крышек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42844" y="0"/>
            <a:ext cx="2714644" cy="23488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Эксперименты: Сравни фигуры по размеру: длине и ширине».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143504" y="4572007"/>
            <a:ext cx="3907366" cy="1953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Игротека.  Сосчитай - </a:t>
            </a:r>
            <a:r>
              <a:rPr lang="ru-RU" dirty="0" err="1" smtClean="0"/>
              <a:t>ка</a:t>
            </a:r>
            <a:r>
              <a:rPr lang="ru-RU" dirty="0" smtClean="0"/>
              <a:t>, рассуждай –</a:t>
            </a:r>
            <a:r>
              <a:rPr lang="ru-RU" dirty="0" err="1" smtClean="0"/>
              <a:t>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59323"/>
            <a:ext cx="231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Горизонтальный свиток 5"/>
          <p:cNvSpPr/>
          <p:nvPr/>
        </p:nvSpPr>
        <p:spPr>
          <a:xfrm>
            <a:off x="0" y="620688"/>
            <a:ext cx="8892480" cy="612068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Игра  «Собирай-ка</a:t>
            </a:r>
            <a:r>
              <a:rPr lang="ru-RU" sz="2000" b="1" dirty="0">
                <a:solidFill>
                  <a:srgbClr val="002060"/>
                </a:solidFill>
              </a:rPr>
              <a:t>».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Решение конструкторских задач. Сделать рисунок по рассказу.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«Когда наступает утро, всходит солнце, распускаются цветы, просыпаются птицы, звери и насекомые. Но некоторые птицы наоборот ложатся спать. Какая птица спит днём, а ночью летает? (сова). А какая птица оповещает всех громким криком о том, что утро наступило? (петух).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Эта история не про настоящего петуха, а про цыплёнка, который ещё не стал петухом. Однажды утром он пошёл гулять и встретил божью коровку.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Как мы похожи: ты кругленькая и я кругленький, у тебя крылья и у меня крылья! – сказал цыплёнок.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Да, - ответила божья коровка, - только я летаю, а ты нет».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Предложить детям и другие образцы рисунков или дети составляют самостоятельно по памяти творческие рисунки, картинки</a:t>
            </a: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1907704" y="0"/>
            <a:ext cx="4824536" cy="1196752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Задания с усложнением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57497_15-p-fon-dlya-prezentatsii-skazochnii-dlya-det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IMG_20230214_10302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68" y="142852"/>
            <a:ext cx="3714775" cy="2786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IE6rEBQH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3071810"/>
            <a:ext cx="3357585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2852"/>
            <a:ext cx="4453539" cy="3070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рыбалка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45850" y="2400549"/>
            <a:ext cx="173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пирамидки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2585215"/>
            <a:ext cx="22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паравозы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758</Words>
  <Application>Microsoft Office PowerPoint</Application>
  <PresentationFormat>Экран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игры Воскобовича:</dc:title>
  <dc:creator>ДОМ</dc:creator>
  <cp:lastModifiedBy>Пользователь</cp:lastModifiedBy>
  <cp:revision>109</cp:revision>
  <dcterms:created xsi:type="dcterms:W3CDTF">2016-03-22T17:21:47Z</dcterms:created>
  <dcterms:modified xsi:type="dcterms:W3CDTF">2023-02-15T05:11:48Z</dcterms:modified>
</cp:coreProperties>
</file>